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7" r:id="rId4"/>
    <p:sldId id="257" r:id="rId5"/>
    <p:sldId id="258" r:id="rId6"/>
    <p:sldId id="260" r:id="rId7"/>
    <p:sldId id="261" r:id="rId8"/>
    <p:sldId id="262" r:id="rId9"/>
    <p:sldId id="263" r:id="rId10"/>
    <p:sldId id="265" r:id="rId11"/>
    <p:sldId id="264" r:id="rId12"/>
    <p:sldId id="266" r:id="rId13"/>
    <p:sldId id="270"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78" d="100"/>
          <a:sy n="78" d="100"/>
        </p:scale>
        <p:origin x="79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492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2122932D-45A9-4F03-AEAB-DC5BFD7CD6BE}" type="datetimeFigureOut">
              <a:rPr lang="en-US" smtClean="0"/>
              <a:t>5/6/2022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36279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3460643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43038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1493328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78569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1482116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1453465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86112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437575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122932D-45A9-4F03-AEAB-DC5BFD7CD6BE}"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1555691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2122932D-45A9-4F03-AEAB-DC5BFD7CD6BE}" type="datetimeFigureOut">
              <a:rPr lang="en-US" smtClean="0"/>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2916682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2122932D-45A9-4F03-AEAB-DC5BFD7CD6BE}" type="datetimeFigureOut">
              <a:rPr lang="en-US" smtClean="0"/>
              <a:t>5/6/2022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59046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2122932D-45A9-4F03-AEAB-DC5BFD7CD6BE}" type="datetimeFigureOut">
              <a:rPr lang="en-US" smtClean="0"/>
              <a:t>5/6/2022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180144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2932D-45A9-4F03-AEAB-DC5BFD7CD6BE}" type="datetimeFigureOut">
              <a:rPr lang="en-US" smtClean="0"/>
              <a:t>5/6/2022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3553471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122932D-45A9-4F03-AEAB-DC5BFD7CD6BE}" type="datetimeFigureOut">
              <a:rPr lang="en-US" smtClean="0"/>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1302749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122932D-45A9-4F03-AEAB-DC5BFD7CD6BE}" type="datetimeFigureOut">
              <a:rPr lang="en-US" smtClean="0"/>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69288-28BB-4370-96D2-A5D84A2B292A}" type="slidenum">
              <a:rPr lang="en-US" smtClean="0"/>
              <a:t>‹#›</a:t>
            </a:fld>
            <a:endParaRPr lang="en-US"/>
          </a:p>
        </p:txBody>
      </p:sp>
    </p:spTree>
    <p:extLst>
      <p:ext uri="{BB962C8B-B14F-4D97-AF65-F5344CB8AC3E}">
        <p14:creationId xmlns:p14="http://schemas.microsoft.com/office/powerpoint/2010/main" val="2078120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122932D-45A9-4F03-AEAB-DC5BFD7CD6BE}" type="datetimeFigureOut">
              <a:rPr lang="en-US" smtClean="0"/>
              <a:t>5/6/2022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D669288-28BB-4370-96D2-A5D84A2B292A}" type="slidenum">
              <a:rPr lang="en-US" smtClean="0"/>
              <a:t>‹#›</a:t>
            </a:fld>
            <a:endParaRPr lang="en-US"/>
          </a:p>
        </p:txBody>
      </p:sp>
    </p:spTree>
    <p:extLst>
      <p:ext uri="{BB962C8B-B14F-4D97-AF65-F5344CB8AC3E}">
        <p14:creationId xmlns:p14="http://schemas.microsoft.com/office/powerpoint/2010/main" val="17978909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1143F1-DDEF-4D02-82BA-599582E48C4A}"/>
              </a:ext>
            </a:extLst>
          </p:cNvPr>
          <p:cNvSpPr>
            <a:spLocks noGrp="1"/>
          </p:cNvSpPr>
          <p:nvPr>
            <p:ph type="ctrTitle"/>
          </p:nvPr>
        </p:nvSpPr>
        <p:spPr>
          <a:xfrm>
            <a:off x="684211" y="685799"/>
            <a:ext cx="10868691" cy="2136059"/>
          </a:xfrm>
        </p:spPr>
        <p:txBody>
          <a:bodyPr anchor="t">
            <a:normAutofit/>
          </a:bodyPr>
          <a:lstStyle/>
          <a:p>
            <a:r>
              <a:rPr lang="en-US" sz="3600" b="1" dirty="0"/>
              <a:t>Lane detection by using hybrid neural networks RNN+CNN and conventional </a:t>
            </a:r>
          </a:p>
        </p:txBody>
      </p:sp>
      <p:sp>
        <p:nvSpPr>
          <p:cNvPr id="3" name="Alt Başlık 2">
            <a:extLst>
              <a:ext uri="{FF2B5EF4-FFF2-40B4-BE49-F238E27FC236}">
                <a16:creationId xmlns:a16="http://schemas.microsoft.com/office/drawing/2014/main" id="{21527A73-F5B0-47A9-BFFE-0FDE2544964E}"/>
              </a:ext>
            </a:extLst>
          </p:cNvPr>
          <p:cNvSpPr>
            <a:spLocks noGrp="1"/>
          </p:cNvSpPr>
          <p:nvPr>
            <p:ph type="subTitle" idx="1"/>
          </p:nvPr>
        </p:nvSpPr>
        <p:spPr>
          <a:xfrm>
            <a:off x="684211" y="2536177"/>
            <a:ext cx="6400800" cy="1947333"/>
          </a:xfrm>
        </p:spPr>
        <p:txBody>
          <a:bodyPr>
            <a:normAutofit/>
          </a:bodyPr>
          <a:lstStyle/>
          <a:p>
            <a:r>
              <a:rPr lang="en-US" b="1" dirty="0">
                <a:solidFill>
                  <a:schemeClr val="tx1"/>
                </a:solidFill>
                <a:latin typeface="+mj-lt"/>
              </a:rPr>
              <a:t>Ibrahim Ahmethan P2699379</a:t>
            </a:r>
          </a:p>
          <a:p>
            <a:r>
              <a:rPr lang="en-US" b="1" dirty="0">
                <a:solidFill>
                  <a:schemeClr val="tx1"/>
                </a:solidFill>
                <a:latin typeface="+mj-lt"/>
              </a:rPr>
              <a:t>Abhishek </a:t>
            </a:r>
            <a:r>
              <a:rPr lang="en-US" b="1" dirty="0" err="1">
                <a:solidFill>
                  <a:schemeClr val="tx1"/>
                </a:solidFill>
                <a:latin typeface="+mj-lt"/>
              </a:rPr>
              <a:t>Ramsha</a:t>
            </a:r>
            <a:r>
              <a:rPr lang="en-US" b="1" dirty="0">
                <a:solidFill>
                  <a:schemeClr val="tx1"/>
                </a:solidFill>
                <a:latin typeface="+mj-lt"/>
              </a:rPr>
              <a:t> P2702190</a:t>
            </a:r>
          </a:p>
          <a:p>
            <a:r>
              <a:rPr lang="en-US" b="1" dirty="0" err="1">
                <a:solidFill>
                  <a:schemeClr val="tx1"/>
                </a:solidFill>
                <a:latin typeface="+mj-lt"/>
              </a:rPr>
              <a:t>Batuhan</a:t>
            </a:r>
            <a:r>
              <a:rPr lang="en-US" b="1" dirty="0">
                <a:solidFill>
                  <a:schemeClr val="tx1"/>
                </a:solidFill>
                <a:latin typeface="+mj-lt"/>
              </a:rPr>
              <a:t> Basal P2681345</a:t>
            </a:r>
          </a:p>
          <a:p>
            <a:r>
              <a:rPr lang="en-US" b="1" dirty="0">
                <a:solidFill>
                  <a:schemeClr val="tx1"/>
                </a:solidFill>
                <a:latin typeface="+mj-lt"/>
              </a:rPr>
              <a:t>Supervisor: </a:t>
            </a:r>
            <a:r>
              <a:rPr lang="en-US" sz="1800" b="1" dirty="0">
                <a:solidFill>
                  <a:schemeClr val="tx1"/>
                </a:solidFill>
                <a:effectLst/>
                <a:latin typeface="+mj-lt"/>
                <a:ea typeface="Times New Roman" panose="02020603050405020304" pitchFamily="18" charset="0"/>
              </a:rPr>
              <a:t>Dr. </a:t>
            </a:r>
            <a:r>
              <a:rPr lang="en-US" sz="1800" b="1" dirty="0" err="1">
                <a:solidFill>
                  <a:schemeClr val="tx1"/>
                </a:solidFill>
                <a:effectLst/>
                <a:latin typeface="+mj-lt"/>
                <a:ea typeface="Times New Roman" panose="02020603050405020304" pitchFamily="18" charset="0"/>
              </a:rPr>
              <a:t>Ioannis</a:t>
            </a:r>
            <a:r>
              <a:rPr lang="en-US" sz="1800" b="1" dirty="0">
                <a:solidFill>
                  <a:schemeClr val="tx1"/>
                </a:solidFill>
                <a:effectLst/>
                <a:latin typeface="+mj-lt"/>
                <a:ea typeface="Times New Roman" panose="02020603050405020304" pitchFamily="18" charset="0"/>
              </a:rPr>
              <a:t> </a:t>
            </a:r>
            <a:r>
              <a:rPr lang="en-US" sz="1800" b="1" dirty="0" err="1">
                <a:solidFill>
                  <a:schemeClr val="tx1"/>
                </a:solidFill>
                <a:effectLst/>
                <a:latin typeface="+mj-lt"/>
                <a:ea typeface="Times New Roman" panose="02020603050405020304" pitchFamily="18" charset="0"/>
              </a:rPr>
              <a:t>Kypraios</a:t>
            </a:r>
            <a:r>
              <a:rPr lang="en-US" sz="1800" b="1" dirty="0">
                <a:solidFill>
                  <a:schemeClr val="tx1"/>
                </a:solidFill>
                <a:effectLst/>
                <a:latin typeface="+mj-lt"/>
                <a:ea typeface="Times New Roman" panose="02020603050405020304" pitchFamily="18" charset="0"/>
              </a:rPr>
              <a:t> </a:t>
            </a:r>
            <a:endParaRPr lang="en-US" b="1" dirty="0">
              <a:solidFill>
                <a:schemeClr val="tx1"/>
              </a:solidFill>
              <a:latin typeface="+mj-lt"/>
            </a:endParaRPr>
          </a:p>
        </p:txBody>
      </p:sp>
    </p:spTree>
    <p:extLst>
      <p:ext uri="{BB962C8B-B14F-4D97-AF65-F5344CB8AC3E}">
        <p14:creationId xmlns:p14="http://schemas.microsoft.com/office/powerpoint/2010/main" val="309520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15855D-5803-4CCF-967E-F8CC1F31003D}"/>
              </a:ext>
            </a:extLst>
          </p:cNvPr>
          <p:cNvSpPr>
            <a:spLocks noGrp="1"/>
          </p:cNvSpPr>
          <p:nvPr>
            <p:ph type="title"/>
          </p:nvPr>
        </p:nvSpPr>
        <p:spPr>
          <a:xfrm>
            <a:off x="902544" y="406945"/>
            <a:ext cx="10386911" cy="1507067"/>
          </a:xfrm>
        </p:spPr>
        <p:txBody>
          <a:bodyPr/>
          <a:lstStyle/>
          <a:p>
            <a:r>
              <a:rPr lang="en-US" b="1" dirty="0"/>
              <a:t>Limitations of the system</a:t>
            </a:r>
          </a:p>
        </p:txBody>
      </p:sp>
      <p:pic>
        <p:nvPicPr>
          <p:cNvPr id="4" name="İçerik Yer Tutucusu 3" descr="metin içeren bir resim&#10;&#10;Açıklama otomatik olarak oluşturuldu">
            <a:extLst>
              <a:ext uri="{FF2B5EF4-FFF2-40B4-BE49-F238E27FC236}">
                <a16:creationId xmlns:a16="http://schemas.microsoft.com/office/drawing/2014/main" id="{2E86C502-AA90-4234-BFD9-AD8C91EB0B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832" y="2145353"/>
            <a:ext cx="5010150" cy="3448050"/>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63BB1D08-4B54-4D70-90B8-98A69A210FFE}"/>
              </a:ext>
            </a:extLst>
          </p:cNvPr>
          <p:cNvPicPr>
            <a:picLocks noChangeAspect="1"/>
          </p:cNvPicPr>
          <p:nvPr/>
        </p:nvPicPr>
        <p:blipFill rotWithShape="1">
          <a:blip r:embed="rId3">
            <a:extLst>
              <a:ext uri="{28A0092B-C50C-407E-A947-70E740481C1C}">
                <a14:useLocalDpi xmlns:a14="http://schemas.microsoft.com/office/drawing/2010/main" val="0"/>
              </a:ext>
            </a:extLst>
          </a:blip>
          <a:srcRect l="6271" r="17353"/>
          <a:stretch/>
        </p:blipFill>
        <p:spPr bwMode="auto">
          <a:xfrm>
            <a:off x="6167580" y="1624243"/>
            <a:ext cx="5461762" cy="423578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57693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36FF89-F5B9-449C-A683-FAE0DB5E18C1}"/>
              </a:ext>
            </a:extLst>
          </p:cNvPr>
          <p:cNvSpPr>
            <a:spLocks noGrp="1"/>
          </p:cNvSpPr>
          <p:nvPr>
            <p:ph type="title"/>
          </p:nvPr>
        </p:nvSpPr>
        <p:spPr>
          <a:xfrm>
            <a:off x="684213" y="190637"/>
            <a:ext cx="9905130" cy="1321074"/>
          </a:xfrm>
        </p:spPr>
        <p:txBody>
          <a:bodyPr/>
          <a:lstStyle/>
          <a:p>
            <a:r>
              <a:rPr lang="en-US" b="1" dirty="0"/>
              <a:t>Results</a:t>
            </a:r>
          </a:p>
        </p:txBody>
      </p:sp>
      <p:sp>
        <p:nvSpPr>
          <p:cNvPr id="3" name="İçerik Yer Tutucusu 2">
            <a:extLst>
              <a:ext uri="{FF2B5EF4-FFF2-40B4-BE49-F238E27FC236}">
                <a16:creationId xmlns:a16="http://schemas.microsoft.com/office/drawing/2014/main" id="{24F7EEE7-BA47-446A-818F-51DA857CC4ED}"/>
              </a:ext>
            </a:extLst>
          </p:cNvPr>
          <p:cNvSpPr>
            <a:spLocks noGrp="1"/>
          </p:cNvSpPr>
          <p:nvPr>
            <p:ph idx="1"/>
          </p:nvPr>
        </p:nvSpPr>
        <p:spPr>
          <a:xfrm>
            <a:off x="684212" y="1511710"/>
            <a:ext cx="8534400" cy="3679723"/>
          </a:xfrm>
        </p:spPr>
        <p:txBody>
          <a:bodyPr anchor="t"/>
          <a:lstStyle/>
          <a:p>
            <a:r>
              <a:rPr lang="en-US" sz="1800" dirty="0">
                <a:solidFill>
                  <a:schemeClr val="tx1"/>
                </a:solidFill>
                <a:effectLst/>
                <a:latin typeface="+mj-lt"/>
                <a:ea typeface="Times" panose="02020603050405020304" pitchFamily="18" charset="0"/>
              </a:rPr>
              <a:t>the accuracy in the trained </a:t>
            </a:r>
            <a:r>
              <a:rPr lang="en-US" sz="1800" dirty="0" err="1">
                <a:solidFill>
                  <a:schemeClr val="tx1"/>
                </a:solidFill>
                <a:effectLst/>
                <a:latin typeface="+mj-lt"/>
                <a:ea typeface="Times" panose="02020603050405020304" pitchFamily="18" charset="0"/>
              </a:rPr>
              <a:t>Unet-ConvLSTM</a:t>
            </a:r>
            <a:r>
              <a:rPr lang="en-US" sz="1800" dirty="0">
                <a:solidFill>
                  <a:schemeClr val="tx1"/>
                </a:solidFill>
                <a:effectLst/>
                <a:latin typeface="+mj-lt"/>
                <a:ea typeface="Times" panose="02020603050405020304" pitchFamily="18" charset="0"/>
              </a:rPr>
              <a:t> model was </a:t>
            </a:r>
            <a:r>
              <a:rPr lang="en-US" sz="1800" b="1" u="sng" dirty="0">
                <a:solidFill>
                  <a:schemeClr val="tx1"/>
                </a:solidFill>
                <a:effectLst/>
                <a:latin typeface="+mj-lt"/>
                <a:ea typeface="Times" panose="02020603050405020304" pitchFamily="18" charset="0"/>
              </a:rPr>
              <a:t>97.872%</a:t>
            </a:r>
            <a:r>
              <a:rPr lang="en-US" sz="1800" dirty="0">
                <a:solidFill>
                  <a:schemeClr val="tx1"/>
                </a:solidFill>
                <a:effectLst/>
                <a:latin typeface="+mj-lt"/>
                <a:ea typeface="Times" panose="02020603050405020304" pitchFamily="18" charset="0"/>
              </a:rPr>
              <a:t> </a:t>
            </a:r>
          </a:p>
          <a:p>
            <a:r>
              <a:rPr lang="en-US" sz="1800" dirty="0">
                <a:solidFill>
                  <a:schemeClr val="tx1"/>
                </a:solidFill>
                <a:effectLst/>
                <a:latin typeface="+mj-lt"/>
                <a:ea typeface="Times" panose="02020603050405020304" pitchFamily="18" charset="0"/>
              </a:rPr>
              <a:t>The F1 score in the trained </a:t>
            </a:r>
            <a:r>
              <a:rPr lang="en-US" sz="1800" dirty="0" err="1">
                <a:solidFill>
                  <a:schemeClr val="tx1"/>
                </a:solidFill>
                <a:effectLst/>
                <a:latin typeface="+mj-lt"/>
                <a:ea typeface="Times" panose="02020603050405020304" pitchFamily="18" charset="0"/>
              </a:rPr>
              <a:t>Unet-ConvLSTM</a:t>
            </a:r>
            <a:r>
              <a:rPr lang="en-US" sz="1800" dirty="0">
                <a:solidFill>
                  <a:schemeClr val="tx1"/>
                </a:solidFill>
                <a:effectLst/>
                <a:latin typeface="+mj-lt"/>
                <a:ea typeface="Times" panose="02020603050405020304" pitchFamily="18" charset="0"/>
              </a:rPr>
              <a:t> model was </a:t>
            </a:r>
            <a:r>
              <a:rPr lang="en-US" sz="1800" b="1" u="sng" dirty="0">
                <a:solidFill>
                  <a:schemeClr val="tx1"/>
                </a:solidFill>
                <a:effectLst/>
                <a:latin typeface="+mj-lt"/>
                <a:ea typeface="Times" panose="02020603050405020304" pitchFamily="18" charset="0"/>
              </a:rPr>
              <a:t>85.1%</a:t>
            </a:r>
          </a:p>
          <a:p>
            <a:r>
              <a:rPr lang="en-US" sz="1800" dirty="0">
                <a:solidFill>
                  <a:schemeClr val="tx1"/>
                </a:solidFill>
                <a:effectLst/>
                <a:latin typeface="+mj-lt"/>
                <a:ea typeface="Times" panose="02020603050405020304" pitchFamily="18" charset="0"/>
              </a:rPr>
              <a:t>the precision in the trained model </a:t>
            </a:r>
            <a:r>
              <a:rPr lang="en-US" sz="1800" dirty="0" err="1">
                <a:solidFill>
                  <a:schemeClr val="tx1"/>
                </a:solidFill>
                <a:effectLst/>
                <a:latin typeface="+mj-lt"/>
                <a:ea typeface="Times" panose="02020603050405020304" pitchFamily="18" charset="0"/>
              </a:rPr>
              <a:t>Unet-ConvLSTM</a:t>
            </a:r>
            <a:r>
              <a:rPr lang="en-US" sz="1800" dirty="0">
                <a:solidFill>
                  <a:schemeClr val="tx1"/>
                </a:solidFill>
                <a:latin typeface="+mj-lt"/>
                <a:ea typeface="Times" panose="02020603050405020304" pitchFamily="18" charset="0"/>
              </a:rPr>
              <a:t> </a:t>
            </a:r>
            <a:r>
              <a:rPr lang="en-US" sz="1800" dirty="0">
                <a:solidFill>
                  <a:schemeClr val="tx1"/>
                </a:solidFill>
                <a:effectLst/>
                <a:latin typeface="+mj-lt"/>
                <a:ea typeface="Times" panose="02020603050405020304" pitchFamily="18" charset="0"/>
              </a:rPr>
              <a:t>was </a:t>
            </a:r>
            <a:r>
              <a:rPr lang="en-US" sz="1800" b="1" u="sng" dirty="0">
                <a:solidFill>
                  <a:schemeClr val="tx1"/>
                </a:solidFill>
                <a:effectLst/>
                <a:latin typeface="+mj-lt"/>
                <a:ea typeface="Times" panose="02020603050405020304" pitchFamily="18" charset="0"/>
              </a:rPr>
              <a:t>78.85%</a:t>
            </a:r>
          </a:p>
          <a:p>
            <a:r>
              <a:rPr lang="en-US" sz="1800" dirty="0">
                <a:solidFill>
                  <a:schemeClr val="tx1"/>
                </a:solidFill>
                <a:effectLst/>
                <a:latin typeface="+mj-lt"/>
                <a:ea typeface="Times" panose="02020603050405020304" pitchFamily="18" charset="0"/>
              </a:rPr>
              <a:t>The recall in the trained model </a:t>
            </a:r>
            <a:r>
              <a:rPr lang="en-US" sz="1800" dirty="0" err="1">
                <a:solidFill>
                  <a:schemeClr val="tx1"/>
                </a:solidFill>
                <a:effectLst/>
                <a:latin typeface="+mj-lt"/>
                <a:ea typeface="Times" panose="02020603050405020304" pitchFamily="18" charset="0"/>
              </a:rPr>
              <a:t>Unet-ConvLSTM</a:t>
            </a:r>
            <a:r>
              <a:rPr lang="en-US" sz="1800" dirty="0">
                <a:solidFill>
                  <a:schemeClr val="tx1"/>
                </a:solidFill>
                <a:effectLst/>
                <a:latin typeface="+mj-lt"/>
                <a:ea typeface="Times" panose="02020603050405020304" pitchFamily="18" charset="0"/>
              </a:rPr>
              <a:t> was </a:t>
            </a:r>
            <a:r>
              <a:rPr lang="en-US" sz="1800" b="1" u="sng" dirty="0">
                <a:solidFill>
                  <a:schemeClr val="tx1"/>
                </a:solidFill>
                <a:effectLst/>
                <a:latin typeface="+mj-lt"/>
                <a:ea typeface="Times" panose="02020603050405020304" pitchFamily="18" charset="0"/>
              </a:rPr>
              <a:t>93.0%</a:t>
            </a:r>
            <a:endParaRPr lang="en-US" sz="1800" dirty="0">
              <a:solidFill>
                <a:schemeClr val="tx1"/>
              </a:solidFill>
              <a:effectLst/>
              <a:latin typeface="+mj-lt"/>
              <a:ea typeface="Times New Roman" panose="02020603050405020304" pitchFamily="18" charset="0"/>
            </a:endParaRPr>
          </a:p>
          <a:p>
            <a:pPr marL="0" indent="0">
              <a:buNone/>
            </a:pPr>
            <a:endParaRPr lang="en-US" sz="1800" dirty="0">
              <a:effectLst/>
              <a:latin typeface="Times New Roman" panose="02020603050405020304" pitchFamily="18" charset="0"/>
              <a:ea typeface="Times" panose="02020603050405020304" pitchFamily="18" charset="0"/>
            </a:endParaRPr>
          </a:p>
          <a:p>
            <a:pPr marL="0" indent="0">
              <a:buNone/>
            </a:pPr>
            <a:br>
              <a:rPr lang="en-US" sz="1800" dirty="0">
                <a:effectLst/>
                <a:latin typeface="Times New Roman" panose="02020603050405020304" pitchFamily="18" charset="0"/>
                <a:ea typeface="Times" panose="02020603050405020304" pitchFamily="18" charset="0"/>
              </a:rPr>
            </a:br>
            <a:endParaRPr lang="en-US" sz="1800" dirty="0">
              <a:effectLst/>
              <a:latin typeface="Times New Roman" panose="02020603050405020304" pitchFamily="18" charset="0"/>
              <a:ea typeface="Times New Roman" panose="02020603050405020304" pitchFamily="18" charset="0"/>
            </a:endParaRPr>
          </a:p>
          <a:p>
            <a:endParaRPr lang="en-US" dirty="0">
              <a:solidFill>
                <a:schemeClr val="tx1"/>
              </a:solidFill>
              <a:latin typeface="+mj-lt"/>
            </a:endParaRPr>
          </a:p>
        </p:txBody>
      </p:sp>
      <p:pic>
        <p:nvPicPr>
          <p:cNvPr id="5" name="Resim 4" descr="metin içeren bir resim&#10;&#10;Açıklama otomatik olarak oluşturuldu">
            <a:extLst>
              <a:ext uri="{FF2B5EF4-FFF2-40B4-BE49-F238E27FC236}">
                <a16:creationId xmlns:a16="http://schemas.microsoft.com/office/drawing/2014/main" id="{E1C45D36-92A1-4EE2-94F0-07CA6A733D78}"/>
              </a:ext>
            </a:extLst>
          </p:cNvPr>
          <p:cNvPicPr>
            <a:picLocks noChangeAspect="1"/>
          </p:cNvPicPr>
          <p:nvPr/>
        </p:nvPicPr>
        <p:blipFill rotWithShape="1">
          <a:blip r:embed="rId2">
            <a:extLst>
              <a:ext uri="{28A0092B-C50C-407E-A947-70E740481C1C}">
                <a14:useLocalDpi xmlns:a14="http://schemas.microsoft.com/office/drawing/2010/main" val="0"/>
              </a:ext>
            </a:extLst>
          </a:blip>
          <a:srcRect l="-502" t="75272" r="502" b="-764"/>
          <a:stretch/>
        </p:blipFill>
        <p:spPr bwMode="auto">
          <a:xfrm>
            <a:off x="2076502" y="3429000"/>
            <a:ext cx="6483348" cy="108459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6" name="Resim 5" descr="metin, yol içeren bir resim&#10;&#10;Açıklama otomatik olarak oluşturuldu">
            <a:extLst>
              <a:ext uri="{FF2B5EF4-FFF2-40B4-BE49-F238E27FC236}">
                <a16:creationId xmlns:a16="http://schemas.microsoft.com/office/drawing/2014/main" id="{1D2543D5-D336-4062-973E-C318470AC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655" y="4693117"/>
            <a:ext cx="6759042" cy="18256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02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FC74EF-A1A6-4E4D-B0E4-CB6F562B29D6}"/>
              </a:ext>
            </a:extLst>
          </p:cNvPr>
          <p:cNvSpPr>
            <a:spLocks noGrp="1"/>
          </p:cNvSpPr>
          <p:nvPr>
            <p:ph type="title"/>
          </p:nvPr>
        </p:nvSpPr>
        <p:spPr>
          <a:xfrm>
            <a:off x="733374" y="475771"/>
            <a:ext cx="10996511" cy="1015099"/>
          </a:xfrm>
        </p:spPr>
        <p:txBody>
          <a:bodyPr/>
          <a:lstStyle/>
          <a:p>
            <a:r>
              <a:rPr lang="en-US" b="1" i="0" dirty="0">
                <a:effectLst/>
                <a:latin typeface="arial" panose="020B0604020202020204" pitchFamily="34" charset="0"/>
              </a:rPr>
              <a:t>Hough transform and lane detection</a:t>
            </a:r>
            <a:endParaRPr lang="en-US" b="1" dirty="0"/>
          </a:p>
        </p:txBody>
      </p:sp>
      <p:pic>
        <p:nvPicPr>
          <p:cNvPr id="5" name="İçerik Yer Tutucusu 4">
            <a:extLst>
              <a:ext uri="{FF2B5EF4-FFF2-40B4-BE49-F238E27FC236}">
                <a16:creationId xmlns:a16="http://schemas.microsoft.com/office/drawing/2014/main" id="{EC0A8509-2DE2-46E5-A59F-9EB009A72F54}"/>
              </a:ext>
            </a:extLst>
          </p:cNvPr>
          <p:cNvPicPr>
            <a:picLocks noGrp="1" noChangeAspect="1"/>
          </p:cNvPicPr>
          <p:nvPr>
            <p:ph idx="1"/>
          </p:nvPr>
        </p:nvPicPr>
        <p:blipFill rotWithShape="1">
          <a:blip r:embed="rId2"/>
          <a:srcRect t="1326"/>
          <a:stretch/>
        </p:blipFill>
        <p:spPr>
          <a:xfrm>
            <a:off x="895835" y="1490870"/>
            <a:ext cx="10400329" cy="4994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235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625299-3290-46AE-8772-B572C35B10E4}"/>
              </a:ext>
            </a:extLst>
          </p:cNvPr>
          <p:cNvSpPr>
            <a:spLocks noGrp="1"/>
          </p:cNvSpPr>
          <p:nvPr>
            <p:ph type="title"/>
          </p:nvPr>
        </p:nvSpPr>
        <p:spPr>
          <a:xfrm>
            <a:off x="861193" y="279947"/>
            <a:ext cx="8534400" cy="1332544"/>
          </a:xfrm>
        </p:spPr>
        <p:txBody>
          <a:bodyPr/>
          <a:lstStyle/>
          <a:p>
            <a:r>
              <a:rPr lang="en-US" b="1" dirty="0"/>
              <a:t>Hough Transform</a:t>
            </a:r>
          </a:p>
        </p:txBody>
      </p:sp>
      <p:sp>
        <p:nvSpPr>
          <p:cNvPr id="3" name="İçerik Yer Tutucusu 2">
            <a:extLst>
              <a:ext uri="{FF2B5EF4-FFF2-40B4-BE49-F238E27FC236}">
                <a16:creationId xmlns:a16="http://schemas.microsoft.com/office/drawing/2014/main" id="{57B55267-C7FF-420F-AE76-C8D1B6AD8DB1}"/>
              </a:ext>
            </a:extLst>
          </p:cNvPr>
          <p:cNvSpPr>
            <a:spLocks noGrp="1"/>
          </p:cNvSpPr>
          <p:nvPr>
            <p:ph idx="1"/>
          </p:nvPr>
        </p:nvSpPr>
        <p:spPr>
          <a:xfrm>
            <a:off x="861192" y="1730477"/>
            <a:ext cx="10327917" cy="4183081"/>
          </a:xfrm>
        </p:spPr>
        <p:txBody>
          <a:bodyPr anchor="t">
            <a:normAutofit/>
          </a:bodyPr>
          <a:lstStyle/>
          <a:p>
            <a:r>
              <a:rPr lang="en-US" sz="1800" dirty="0">
                <a:solidFill>
                  <a:schemeClr val="tx1"/>
                </a:solidFill>
              </a:rPr>
              <a:t>Extraneous Data :</a:t>
            </a:r>
          </a:p>
          <a:p>
            <a:pPr marL="0" indent="0">
              <a:buNone/>
            </a:pPr>
            <a:r>
              <a:rPr lang="en-US" sz="1800" dirty="0">
                <a:solidFill>
                  <a:schemeClr val="tx1"/>
                </a:solidFill>
              </a:rPr>
              <a:t>	 Identify which points are actually fit the lines?  </a:t>
            </a:r>
          </a:p>
          <a:p>
            <a:pPr marL="0" indent="0">
              <a:buNone/>
            </a:pPr>
            <a:endParaRPr lang="en-US" sz="1800" dirty="0">
              <a:solidFill>
                <a:schemeClr val="tx1"/>
              </a:solidFill>
            </a:endParaRPr>
          </a:p>
          <a:p>
            <a:r>
              <a:rPr lang="en-US" sz="1800" dirty="0">
                <a:solidFill>
                  <a:schemeClr val="tx1"/>
                </a:solidFill>
              </a:rPr>
              <a:t>Incomplete Data :  </a:t>
            </a:r>
          </a:p>
          <a:p>
            <a:pPr marL="0" indent="0">
              <a:buNone/>
            </a:pPr>
            <a:r>
              <a:rPr lang="en-US" sz="1800" dirty="0">
                <a:solidFill>
                  <a:schemeClr val="tx1"/>
                </a:solidFill>
              </a:rPr>
              <a:t>	Some part of the line are actually incomplete in the edge map, worse if the lines were being obstructed by other points.</a:t>
            </a:r>
          </a:p>
          <a:p>
            <a:pPr marL="0" indent="0">
              <a:buNone/>
            </a:pPr>
            <a:endParaRPr lang="en-US" sz="1800" dirty="0">
              <a:solidFill>
                <a:schemeClr val="tx1"/>
              </a:solidFill>
            </a:endParaRPr>
          </a:p>
          <a:p>
            <a:r>
              <a:rPr lang="en-US" sz="1800" dirty="0">
                <a:solidFill>
                  <a:schemeClr val="tx1"/>
                </a:solidFill>
              </a:rPr>
              <a:t>Presence of noise : </a:t>
            </a:r>
          </a:p>
          <a:p>
            <a:pPr marL="0" indent="0">
              <a:buNone/>
            </a:pPr>
            <a:r>
              <a:rPr lang="en-US" sz="1800" dirty="0">
                <a:solidFill>
                  <a:schemeClr val="tx1"/>
                </a:solidFill>
              </a:rPr>
              <a:t>	 Lots of edges close to line and even a little bit far away which don’t actually correspond to real edge.</a:t>
            </a:r>
          </a:p>
          <a:p>
            <a:endParaRPr lang="en-US" dirty="0"/>
          </a:p>
        </p:txBody>
      </p:sp>
    </p:spTree>
    <p:extLst>
      <p:ext uri="{BB962C8B-B14F-4D97-AF65-F5344CB8AC3E}">
        <p14:creationId xmlns:p14="http://schemas.microsoft.com/office/powerpoint/2010/main" val="3197869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3D1332-55C4-468F-BC13-9C805C44001C}"/>
              </a:ext>
            </a:extLst>
          </p:cNvPr>
          <p:cNvSpPr>
            <a:spLocks noGrp="1"/>
          </p:cNvSpPr>
          <p:nvPr>
            <p:ph type="title"/>
          </p:nvPr>
        </p:nvSpPr>
        <p:spPr>
          <a:xfrm>
            <a:off x="684212" y="102145"/>
            <a:ext cx="9688820" cy="1507067"/>
          </a:xfrm>
        </p:spPr>
        <p:txBody>
          <a:bodyPr/>
          <a:lstStyle/>
          <a:p>
            <a:r>
              <a:rPr lang="en-US" b="1" dirty="0"/>
              <a:t>Hough Transform</a:t>
            </a:r>
          </a:p>
        </p:txBody>
      </p:sp>
      <p:sp>
        <p:nvSpPr>
          <p:cNvPr id="3" name="İçerik Yer Tutucusu 2">
            <a:extLst>
              <a:ext uri="{FF2B5EF4-FFF2-40B4-BE49-F238E27FC236}">
                <a16:creationId xmlns:a16="http://schemas.microsoft.com/office/drawing/2014/main" id="{74FF65F4-EEE9-475D-B9CC-2EE1FB42F84E}"/>
              </a:ext>
            </a:extLst>
          </p:cNvPr>
          <p:cNvSpPr>
            <a:spLocks noGrp="1"/>
          </p:cNvSpPr>
          <p:nvPr>
            <p:ph idx="1"/>
          </p:nvPr>
        </p:nvSpPr>
        <p:spPr>
          <a:xfrm>
            <a:off x="684212" y="1621366"/>
            <a:ext cx="8534400" cy="3615267"/>
          </a:xfrm>
        </p:spPr>
        <p:txBody>
          <a:bodyPr anchor="t"/>
          <a:lstStyle/>
          <a:p>
            <a:r>
              <a:rPr lang="en-US" sz="1800" dirty="0">
                <a:solidFill>
                  <a:schemeClr val="tx1"/>
                </a:solidFill>
              </a:rPr>
              <a:t>HT is invented in the early 1960s.</a:t>
            </a:r>
          </a:p>
          <a:p>
            <a:r>
              <a:rPr lang="en-US" sz="1800" dirty="0">
                <a:solidFill>
                  <a:schemeClr val="tx1"/>
                </a:solidFill>
              </a:rPr>
              <a:t>Gives very powerful ways to deal with this 3 problems.</a:t>
            </a:r>
          </a:p>
          <a:p>
            <a:r>
              <a:rPr lang="en-US" sz="1800" dirty="0">
                <a:solidFill>
                  <a:schemeClr val="tx1"/>
                </a:solidFill>
              </a:rPr>
              <a:t>It is work really well for line shape.</a:t>
            </a:r>
          </a:p>
          <a:p>
            <a:r>
              <a:rPr lang="en-US" sz="1800" dirty="0">
                <a:solidFill>
                  <a:schemeClr val="tx1"/>
                </a:solidFill>
              </a:rPr>
              <a:t>It takes an algorithm approach.</a:t>
            </a:r>
          </a:p>
          <a:p>
            <a:endParaRPr lang="en-US" dirty="0"/>
          </a:p>
        </p:txBody>
      </p:sp>
    </p:spTree>
    <p:extLst>
      <p:ext uri="{BB962C8B-B14F-4D97-AF65-F5344CB8AC3E}">
        <p14:creationId xmlns:p14="http://schemas.microsoft.com/office/powerpoint/2010/main" val="2907373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FC99E3-D3AF-419C-8070-BDC1843F11C7}"/>
              </a:ext>
            </a:extLst>
          </p:cNvPr>
          <p:cNvSpPr>
            <a:spLocks noGrp="1"/>
          </p:cNvSpPr>
          <p:nvPr>
            <p:ph type="title"/>
          </p:nvPr>
        </p:nvSpPr>
        <p:spPr>
          <a:xfrm>
            <a:off x="684212" y="121810"/>
            <a:ext cx="10003453" cy="1507067"/>
          </a:xfrm>
        </p:spPr>
        <p:txBody>
          <a:bodyPr/>
          <a:lstStyle/>
          <a:p>
            <a:r>
              <a:rPr lang="en-US" b="1" dirty="0"/>
              <a:t>Hough Transform: Concept</a:t>
            </a:r>
          </a:p>
        </p:txBody>
      </p:sp>
      <p:pic>
        <p:nvPicPr>
          <p:cNvPr id="4" name="Content Placeholder 4">
            <a:extLst>
              <a:ext uri="{FF2B5EF4-FFF2-40B4-BE49-F238E27FC236}">
                <a16:creationId xmlns:a16="http://schemas.microsoft.com/office/drawing/2014/main" id="{9D6C4705-CF6E-4DFE-B75E-2EDDDE75CA19}"/>
              </a:ext>
            </a:extLst>
          </p:cNvPr>
          <p:cNvPicPr>
            <a:picLocks noGrp="1" noChangeAspect="1"/>
          </p:cNvPicPr>
          <p:nvPr>
            <p:ph idx="1"/>
          </p:nvPr>
        </p:nvPicPr>
        <p:blipFill>
          <a:blip r:embed="rId2"/>
          <a:stretch>
            <a:fillRect/>
          </a:stretch>
        </p:blipFill>
        <p:spPr>
          <a:xfrm>
            <a:off x="684212" y="1441348"/>
            <a:ext cx="4524375" cy="3362325"/>
          </a:xfrm>
          <a:prstGeom prst="rect">
            <a:avLst/>
          </a:prstGeom>
          <a:ln>
            <a:noFill/>
          </a:ln>
          <a:effectLst>
            <a:outerShdw blurRad="292100" dist="139700" dir="2700000" algn="tl" rotWithShape="0">
              <a:srgbClr val="333333">
                <a:alpha val="65000"/>
              </a:srgbClr>
            </a:outerShdw>
          </a:effectLst>
        </p:spPr>
      </p:pic>
      <p:pic>
        <p:nvPicPr>
          <p:cNvPr id="5" name="Picture 6">
            <a:extLst>
              <a:ext uri="{FF2B5EF4-FFF2-40B4-BE49-F238E27FC236}">
                <a16:creationId xmlns:a16="http://schemas.microsoft.com/office/drawing/2014/main" id="{A5EF8F90-610A-4D58-A633-E36C39498A3B}"/>
              </a:ext>
            </a:extLst>
          </p:cNvPr>
          <p:cNvPicPr>
            <a:picLocks noChangeAspect="1"/>
          </p:cNvPicPr>
          <p:nvPr/>
        </p:nvPicPr>
        <p:blipFill>
          <a:blip r:embed="rId3"/>
          <a:stretch>
            <a:fillRect/>
          </a:stretch>
        </p:blipFill>
        <p:spPr>
          <a:xfrm>
            <a:off x="6281803" y="1441348"/>
            <a:ext cx="4622055" cy="3329037"/>
          </a:xfrm>
          <a:prstGeom prst="rect">
            <a:avLst/>
          </a:prstGeom>
          <a:ln>
            <a:noFill/>
          </a:ln>
          <a:effectLst>
            <a:outerShdw blurRad="292100" dist="139700" dir="2700000" algn="tl" rotWithShape="0">
              <a:srgbClr val="333333">
                <a:alpha val="65000"/>
              </a:srgbClr>
            </a:outerShdw>
          </a:effectLst>
        </p:spPr>
      </p:pic>
      <p:sp>
        <p:nvSpPr>
          <p:cNvPr id="6" name="Metin kutusu 5">
            <a:extLst>
              <a:ext uri="{FF2B5EF4-FFF2-40B4-BE49-F238E27FC236}">
                <a16:creationId xmlns:a16="http://schemas.microsoft.com/office/drawing/2014/main" id="{B4304DB7-5872-4084-8D3C-5669FD3D7F99}"/>
              </a:ext>
            </a:extLst>
          </p:cNvPr>
          <p:cNvSpPr txBox="1"/>
          <p:nvPr/>
        </p:nvSpPr>
        <p:spPr>
          <a:xfrm>
            <a:off x="501445" y="5122606"/>
            <a:ext cx="4925961" cy="1507067"/>
          </a:xfrm>
          <a:prstGeom prst="rect">
            <a:avLst/>
          </a:prstGeom>
          <a:noFill/>
        </p:spPr>
        <p:txBody>
          <a:bodyPr wrap="square" rtlCol="0">
            <a:spAutoFit/>
          </a:bodyPr>
          <a:lstStyle/>
          <a:p>
            <a:r>
              <a:rPr lang="en-US"/>
              <a:t>Given : Edge Point</a:t>
            </a:r>
          </a:p>
          <a:p>
            <a:r>
              <a:rPr lang="en-US"/>
              <a:t>Task : Detect line , y = mx + c</a:t>
            </a:r>
          </a:p>
          <a:p>
            <a:endParaRPr lang="en-US"/>
          </a:p>
          <a:p>
            <a:r>
              <a:rPr lang="en-US"/>
              <a:t>                  Consider point (xi, yi)</a:t>
            </a:r>
          </a:p>
          <a:p>
            <a:r>
              <a:rPr lang="en-US"/>
              <a:t>                yi = mxi + c </a:t>
            </a:r>
            <a:r>
              <a:rPr lang="en-US">
                <a:sym typeface="Wingdings" pitchFamily="2" charset="2"/>
              </a:rPr>
              <a:t>-&gt; c = - mxi + yi</a:t>
            </a:r>
            <a:endParaRPr lang="en-US" dirty="0"/>
          </a:p>
        </p:txBody>
      </p:sp>
    </p:spTree>
    <p:extLst>
      <p:ext uri="{BB962C8B-B14F-4D97-AF65-F5344CB8AC3E}">
        <p14:creationId xmlns:p14="http://schemas.microsoft.com/office/powerpoint/2010/main" val="2793618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BC674E-1500-4EA0-8156-C7941EA1CF94}"/>
              </a:ext>
            </a:extLst>
          </p:cNvPr>
          <p:cNvSpPr>
            <a:spLocks noGrp="1"/>
          </p:cNvSpPr>
          <p:nvPr>
            <p:ph type="title"/>
          </p:nvPr>
        </p:nvSpPr>
        <p:spPr>
          <a:xfrm>
            <a:off x="684212" y="0"/>
            <a:ext cx="9787143" cy="1507067"/>
          </a:xfrm>
        </p:spPr>
        <p:txBody>
          <a:bodyPr/>
          <a:lstStyle/>
          <a:p>
            <a:r>
              <a:rPr lang="en-US" b="1" dirty="0"/>
              <a:t>Hough Transform: Concept</a:t>
            </a:r>
          </a:p>
        </p:txBody>
      </p:sp>
      <p:pic>
        <p:nvPicPr>
          <p:cNvPr id="4" name="Content Placeholder 4">
            <a:extLst>
              <a:ext uri="{FF2B5EF4-FFF2-40B4-BE49-F238E27FC236}">
                <a16:creationId xmlns:a16="http://schemas.microsoft.com/office/drawing/2014/main" id="{4E148BDE-C451-40CC-8807-D16A4732B224}"/>
              </a:ext>
            </a:extLst>
          </p:cNvPr>
          <p:cNvPicPr>
            <a:picLocks noGrp="1" noChangeAspect="1"/>
          </p:cNvPicPr>
          <p:nvPr>
            <p:ph idx="1"/>
          </p:nvPr>
        </p:nvPicPr>
        <p:blipFill rotWithShape="1">
          <a:blip r:embed="rId2"/>
          <a:srcRect l="-335" t="-11819" r="335" b="11819"/>
          <a:stretch/>
        </p:blipFill>
        <p:spPr>
          <a:xfrm>
            <a:off x="882995" y="941029"/>
            <a:ext cx="4117597" cy="3616325"/>
          </a:xfrm>
          <a:prstGeom prst="rect">
            <a:avLst/>
          </a:prstGeom>
          <a:ln>
            <a:noFill/>
          </a:ln>
          <a:effectLst>
            <a:outerShdw blurRad="292100" dist="139700" dir="2700000" algn="tl" rotWithShape="0">
              <a:srgbClr val="333333">
                <a:alpha val="65000"/>
              </a:srgbClr>
            </a:outerShdw>
          </a:effectLst>
        </p:spPr>
      </p:pic>
      <p:pic>
        <p:nvPicPr>
          <p:cNvPr id="5" name="Picture 6">
            <a:extLst>
              <a:ext uri="{FF2B5EF4-FFF2-40B4-BE49-F238E27FC236}">
                <a16:creationId xmlns:a16="http://schemas.microsoft.com/office/drawing/2014/main" id="{46B7C42F-8317-4D57-8499-69BEC2E859BD}"/>
              </a:ext>
            </a:extLst>
          </p:cNvPr>
          <p:cNvPicPr>
            <a:picLocks noChangeAspect="1"/>
          </p:cNvPicPr>
          <p:nvPr/>
        </p:nvPicPr>
        <p:blipFill rotWithShape="1">
          <a:blip r:embed="rId3"/>
          <a:srcRect t="-12403" b="12403"/>
          <a:stretch/>
        </p:blipFill>
        <p:spPr>
          <a:xfrm>
            <a:off x="6666113" y="941029"/>
            <a:ext cx="4163709" cy="3616325"/>
          </a:xfrm>
          <a:prstGeom prst="rect">
            <a:avLst/>
          </a:prstGeom>
          <a:ln>
            <a:noFill/>
          </a:ln>
          <a:effectLst>
            <a:outerShdw blurRad="292100" dist="139700" dir="2700000" algn="tl" rotWithShape="0">
              <a:srgbClr val="333333">
                <a:alpha val="65000"/>
              </a:srgbClr>
            </a:outerShdw>
          </a:effectLst>
        </p:spPr>
      </p:pic>
      <p:sp>
        <p:nvSpPr>
          <p:cNvPr id="6" name="Metin kutusu 5">
            <a:extLst>
              <a:ext uri="{FF2B5EF4-FFF2-40B4-BE49-F238E27FC236}">
                <a16:creationId xmlns:a16="http://schemas.microsoft.com/office/drawing/2014/main" id="{908CE40B-1F72-47A4-8E44-2DF35A7DE90A}"/>
              </a:ext>
            </a:extLst>
          </p:cNvPr>
          <p:cNvSpPr txBox="1"/>
          <p:nvPr/>
        </p:nvSpPr>
        <p:spPr>
          <a:xfrm>
            <a:off x="1570383" y="5029200"/>
            <a:ext cx="3430209" cy="369332"/>
          </a:xfrm>
          <a:prstGeom prst="rect">
            <a:avLst/>
          </a:prstGeom>
          <a:noFill/>
        </p:spPr>
        <p:txBody>
          <a:bodyPr wrap="square" rtlCol="0">
            <a:spAutoFit/>
          </a:bodyPr>
          <a:lstStyle/>
          <a:p>
            <a:r>
              <a:rPr lang="en-US" dirty="0"/>
              <a:t>Image Space : </a:t>
            </a:r>
            <a:r>
              <a:rPr lang="en-US" dirty="0" err="1">
                <a:solidFill>
                  <a:srgbClr val="FF0000"/>
                </a:solidFill>
              </a:rPr>
              <a:t>yi</a:t>
            </a:r>
            <a:r>
              <a:rPr lang="en-US" dirty="0"/>
              <a:t> = m</a:t>
            </a:r>
            <a:r>
              <a:rPr lang="en-US" dirty="0">
                <a:solidFill>
                  <a:srgbClr val="FF0000"/>
                </a:solidFill>
              </a:rPr>
              <a:t>xi</a:t>
            </a:r>
            <a:r>
              <a:rPr lang="en-US" dirty="0"/>
              <a:t> + c</a:t>
            </a:r>
          </a:p>
        </p:txBody>
      </p:sp>
      <p:sp>
        <p:nvSpPr>
          <p:cNvPr id="7" name="Metin kutusu 6">
            <a:extLst>
              <a:ext uri="{FF2B5EF4-FFF2-40B4-BE49-F238E27FC236}">
                <a16:creationId xmlns:a16="http://schemas.microsoft.com/office/drawing/2014/main" id="{6358E623-DE36-45D1-A8F6-8065E41407C4}"/>
              </a:ext>
            </a:extLst>
          </p:cNvPr>
          <p:cNvSpPr txBox="1"/>
          <p:nvPr/>
        </p:nvSpPr>
        <p:spPr>
          <a:xfrm>
            <a:off x="6862916" y="5029200"/>
            <a:ext cx="3758701" cy="369332"/>
          </a:xfrm>
          <a:prstGeom prst="rect">
            <a:avLst/>
          </a:prstGeom>
          <a:noFill/>
        </p:spPr>
        <p:txBody>
          <a:bodyPr wrap="square" rtlCol="0">
            <a:spAutoFit/>
          </a:bodyPr>
          <a:lstStyle/>
          <a:p>
            <a:r>
              <a:rPr lang="en-US"/>
              <a:t>Parameter Space : </a:t>
            </a:r>
            <a:r>
              <a:rPr lang="en-US">
                <a:solidFill>
                  <a:srgbClr val="FF0000"/>
                </a:solidFill>
              </a:rPr>
              <a:t>c</a:t>
            </a:r>
            <a:r>
              <a:rPr lang="en-US"/>
              <a:t> = -</a:t>
            </a:r>
            <a:r>
              <a:rPr lang="en-US">
                <a:solidFill>
                  <a:srgbClr val="FF0000"/>
                </a:solidFill>
              </a:rPr>
              <a:t>m</a:t>
            </a:r>
            <a:r>
              <a:rPr lang="en-US"/>
              <a:t>xi + yi</a:t>
            </a:r>
            <a:endParaRPr lang="en-US" dirty="0"/>
          </a:p>
        </p:txBody>
      </p:sp>
    </p:spTree>
    <p:extLst>
      <p:ext uri="{BB962C8B-B14F-4D97-AF65-F5344CB8AC3E}">
        <p14:creationId xmlns:p14="http://schemas.microsoft.com/office/powerpoint/2010/main" val="163136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9E2BA7-9381-46F0-A666-8E56EC31BDD0}"/>
              </a:ext>
            </a:extLst>
          </p:cNvPr>
          <p:cNvSpPr>
            <a:spLocks noGrp="1"/>
          </p:cNvSpPr>
          <p:nvPr>
            <p:ph type="title"/>
          </p:nvPr>
        </p:nvSpPr>
        <p:spPr>
          <a:xfrm>
            <a:off x="684212" y="92312"/>
            <a:ext cx="10239427" cy="1507067"/>
          </a:xfrm>
        </p:spPr>
        <p:txBody>
          <a:bodyPr/>
          <a:lstStyle/>
          <a:p>
            <a:r>
              <a:rPr lang="en-US" b="1" dirty="0"/>
              <a:t>Hough Transform: Concept</a:t>
            </a:r>
          </a:p>
        </p:txBody>
      </p:sp>
      <p:pic>
        <p:nvPicPr>
          <p:cNvPr id="4" name="Content Placeholder 4">
            <a:extLst>
              <a:ext uri="{FF2B5EF4-FFF2-40B4-BE49-F238E27FC236}">
                <a16:creationId xmlns:a16="http://schemas.microsoft.com/office/drawing/2014/main" id="{E3F3D8F1-94D7-4FF3-BBD7-A2424E85D846}"/>
              </a:ext>
            </a:extLst>
          </p:cNvPr>
          <p:cNvPicPr>
            <a:picLocks noGrp="1" noChangeAspect="1"/>
          </p:cNvPicPr>
          <p:nvPr>
            <p:ph idx="1"/>
          </p:nvPr>
        </p:nvPicPr>
        <p:blipFill>
          <a:blip r:embed="rId2"/>
          <a:stretch>
            <a:fillRect/>
          </a:stretch>
        </p:blipFill>
        <p:spPr>
          <a:xfrm>
            <a:off x="1514475" y="1599379"/>
            <a:ext cx="9163050" cy="3390900"/>
          </a:xfrm>
        </p:spPr>
      </p:pic>
      <p:sp>
        <p:nvSpPr>
          <p:cNvPr id="5" name="Metin kutusu 4">
            <a:extLst>
              <a:ext uri="{FF2B5EF4-FFF2-40B4-BE49-F238E27FC236}">
                <a16:creationId xmlns:a16="http://schemas.microsoft.com/office/drawing/2014/main" id="{50299D63-8A2C-4D8A-A68B-DA79A32EB0C6}"/>
              </a:ext>
            </a:extLst>
          </p:cNvPr>
          <p:cNvSpPr txBox="1"/>
          <p:nvPr/>
        </p:nvSpPr>
        <p:spPr>
          <a:xfrm>
            <a:off x="2330245" y="5447071"/>
            <a:ext cx="3323302" cy="646331"/>
          </a:xfrm>
          <a:prstGeom prst="rect">
            <a:avLst/>
          </a:prstGeom>
          <a:noFill/>
        </p:spPr>
        <p:txBody>
          <a:bodyPr wrap="square" rtlCol="0">
            <a:spAutoFit/>
          </a:bodyPr>
          <a:lstStyle/>
          <a:p>
            <a:r>
              <a:rPr lang="en-US" dirty="0"/>
              <a:t>Image Space : </a:t>
            </a:r>
            <a:r>
              <a:rPr lang="en-US" dirty="0" err="1">
                <a:solidFill>
                  <a:srgbClr val="FF0000"/>
                </a:solidFill>
              </a:rPr>
              <a:t>yi</a:t>
            </a:r>
            <a:r>
              <a:rPr lang="en-US" dirty="0"/>
              <a:t> = m</a:t>
            </a:r>
            <a:r>
              <a:rPr lang="en-US" dirty="0">
                <a:solidFill>
                  <a:srgbClr val="FF0000"/>
                </a:solidFill>
              </a:rPr>
              <a:t>xi</a:t>
            </a:r>
            <a:r>
              <a:rPr lang="en-US" dirty="0"/>
              <a:t> + c</a:t>
            </a:r>
          </a:p>
          <a:p>
            <a:endParaRPr lang="en-US" dirty="0"/>
          </a:p>
        </p:txBody>
      </p:sp>
      <p:sp>
        <p:nvSpPr>
          <p:cNvPr id="6" name="Metin kutusu 5">
            <a:extLst>
              <a:ext uri="{FF2B5EF4-FFF2-40B4-BE49-F238E27FC236}">
                <a16:creationId xmlns:a16="http://schemas.microsoft.com/office/drawing/2014/main" id="{7276A0F7-74A2-4FD7-A3AE-02E95A2F4FA1}"/>
              </a:ext>
            </a:extLst>
          </p:cNvPr>
          <p:cNvSpPr txBox="1"/>
          <p:nvPr/>
        </p:nvSpPr>
        <p:spPr>
          <a:xfrm>
            <a:off x="6813755" y="5447071"/>
            <a:ext cx="3323303" cy="646331"/>
          </a:xfrm>
          <a:prstGeom prst="rect">
            <a:avLst/>
          </a:prstGeom>
          <a:noFill/>
        </p:spPr>
        <p:txBody>
          <a:bodyPr wrap="square" rtlCol="0">
            <a:spAutoFit/>
          </a:bodyPr>
          <a:lstStyle/>
          <a:p>
            <a:r>
              <a:rPr lang="en-US" dirty="0"/>
              <a:t>Image Space : </a:t>
            </a:r>
            <a:r>
              <a:rPr lang="en-US" dirty="0" err="1">
                <a:solidFill>
                  <a:srgbClr val="FF0000"/>
                </a:solidFill>
              </a:rPr>
              <a:t>yi</a:t>
            </a:r>
            <a:r>
              <a:rPr lang="en-US" dirty="0"/>
              <a:t> = m</a:t>
            </a:r>
            <a:r>
              <a:rPr lang="en-US" dirty="0">
                <a:solidFill>
                  <a:srgbClr val="FF0000"/>
                </a:solidFill>
              </a:rPr>
              <a:t>xi</a:t>
            </a:r>
            <a:r>
              <a:rPr lang="en-US" dirty="0"/>
              <a:t> + c</a:t>
            </a:r>
          </a:p>
          <a:p>
            <a:endParaRPr lang="en-US" dirty="0"/>
          </a:p>
        </p:txBody>
      </p:sp>
    </p:spTree>
    <p:extLst>
      <p:ext uri="{BB962C8B-B14F-4D97-AF65-F5344CB8AC3E}">
        <p14:creationId xmlns:p14="http://schemas.microsoft.com/office/powerpoint/2010/main" val="381619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2F0B1E-91D4-43DA-8D83-D0A3DABB3F1A}"/>
              </a:ext>
            </a:extLst>
          </p:cNvPr>
          <p:cNvSpPr>
            <a:spLocks noGrp="1"/>
          </p:cNvSpPr>
          <p:nvPr>
            <p:ph type="title"/>
          </p:nvPr>
        </p:nvSpPr>
        <p:spPr>
          <a:xfrm>
            <a:off x="684212" y="137652"/>
            <a:ext cx="9737982" cy="1507067"/>
          </a:xfrm>
        </p:spPr>
        <p:txBody>
          <a:bodyPr/>
          <a:lstStyle/>
          <a:p>
            <a:r>
              <a:rPr lang="en-US" b="1" dirty="0"/>
              <a:t>Hough Transform: Concept</a:t>
            </a:r>
          </a:p>
        </p:txBody>
      </p:sp>
      <p:pic>
        <p:nvPicPr>
          <p:cNvPr id="4" name="Content Placeholder 6">
            <a:extLst>
              <a:ext uri="{FF2B5EF4-FFF2-40B4-BE49-F238E27FC236}">
                <a16:creationId xmlns:a16="http://schemas.microsoft.com/office/drawing/2014/main" id="{7B07C718-B6C7-443F-B65A-DBFB13A07F69}"/>
              </a:ext>
            </a:extLst>
          </p:cNvPr>
          <p:cNvPicPr>
            <a:picLocks noGrp="1" noChangeAspect="1"/>
          </p:cNvPicPr>
          <p:nvPr>
            <p:ph idx="1"/>
          </p:nvPr>
        </p:nvPicPr>
        <p:blipFill>
          <a:blip r:embed="rId2"/>
          <a:stretch>
            <a:fillRect/>
          </a:stretch>
        </p:blipFill>
        <p:spPr>
          <a:xfrm>
            <a:off x="1286003" y="1644719"/>
            <a:ext cx="8534400" cy="2987916"/>
          </a:xfrm>
        </p:spPr>
      </p:pic>
      <p:sp>
        <p:nvSpPr>
          <p:cNvPr id="7" name="Metin kutusu 6">
            <a:extLst>
              <a:ext uri="{FF2B5EF4-FFF2-40B4-BE49-F238E27FC236}">
                <a16:creationId xmlns:a16="http://schemas.microsoft.com/office/drawing/2014/main" id="{24006C2D-03F7-4FF1-95E2-8AB7B4BEFDC2}"/>
              </a:ext>
            </a:extLst>
          </p:cNvPr>
          <p:cNvSpPr txBox="1"/>
          <p:nvPr/>
        </p:nvSpPr>
        <p:spPr>
          <a:xfrm>
            <a:off x="2104103" y="5083277"/>
            <a:ext cx="3313471" cy="646331"/>
          </a:xfrm>
          <a:prstGeom prst="rect">
            <a:avLst/>
          </a:prstGeom>
          <a:noFill/>
        </p:spPr>
        <p:txBody>
          <a:bodyPr wrap="square" rtlCol="0">
            <a:spAutoFit/>
          </a:bodyPr>
          <a:lstStyle/>
          <a:p>
            <a:r>
              <a:rPr lang="en-US" dirty="0"/>
              <a:t>Image Space : </a:t>
            </a:r>
            <a:r>
              <a:rPr lang="en-US" dirty="0" err="1">
                <a:solidFill>
                  <a:srgbClr val="FF0000"/>
                </a:solidFill>
              </a:rPr>
              <a:t>yi</a:t>
            </a:r>
            <a:r>
              <a:rPr lang="en-US" dirty="0"/>
              <a:t> = m</a:t>
            </a:r>
            <a:r>
              <a:rPr lang="en-US" dirty="0">
                <a:solidFill>
                  <a:srgbClr val="FF0000"/>
                </a:solidFill>
              </a:rPr>
              <a:t>xi</a:t>
            </a:r>
            <a:r>
              <a:rPr lang="en-US" dirty="0"/>
              <a:t> + c</a:t>
            </a:r>
          </a:p>
          <a:p>
            <a:endParaRPr lang="en-US" dirty="0"/>
          </a:p>
        </p:txBody>
      </p:sp>
      <p:sp>
        <p:nvSpPr>
          <p:cNvPr id="8" name="Metin kutusu 7">
            <a:extLst>
              <a:ext uri="{FF2B5EF4-FFF2-40B4-BE49-F238E27FC236}">
                <a16:creationId xmlns:a16="http://schemas.microsoft.com/office/drawing/2014/main" id="{1965823B-E0D4-4337-A7A7-5C64F7D6EAA5}"/>
              </a:ext>
            </a:extLst>
          </p:cNvPr>
          <p:cNvSpPr txBox="1"/>
          <p:nvPr/>
        </p:nvSpPr>
        <p:spPr>
          <a:xfrm>
            <a:off x="6096000" y="5083277"/>
            <a:ext cx="3726426" cy="646331"/>
          </a:xfrm>
          <a:prstGeom prst="rect">
            <a:avLst/>
          </a:prstGeom>
          <a:noFill/>
        </p:spPr>
        <p:txBody>
          <a:bodyPr wrap="square" rtlCol="0">
            <a:spAutoFit/>
          </a:bodyPr>
          <a:lstStyle/>
          <a:p>
            <a:r>
              <a:rPr lang="en-US" dirty="0"/>
              <a:t>Parameter Space : </a:t>
            </a:r>
            <a:r>
              <a:rPr lang="en-US" dirty="0">
                <a:solidFill>
                  <a:srgbClr val="FF0000"/>
                </a:solidFill>
              </a:rPr>
              <a:t>c</a:t>
            </a:r>
            <a:r>
              <a:rPr lang="en-US" dirty="0"/>
              <a:t> = -</a:t>
            </a:r>
            <a:r>
              <a:rPr lang="en-US" dirty="0">
                <a:solidFill>
                  <a:srgbClr val="FF0000"/>
                </a:solidFill>
              </a:rPr>
              <a:t>m</a:t>
            </a:r>
            <a:r>
              <a:rPr lang="en-US" dirty="0"/>
              <a:t>xi + </a:t>
            </a:r>
            <a:r>
              <a:rPr lang="en-US" dirty="0" err="1"/>
              <a:t>yi</a:t>
            </a:r>
            <a:endParaRPr lang="en-US" dirty="0"/>
          </a:p>
          <a:p>
            <a:endParaRPr lang="en-US" dirty="0"/>
          </a:p>
        </p:txBody>
      </p:sp>
    </p:spTree>
    <p:extLst>
      <p:ext uri="{BB962C8B-B14F-4D97-AF65-F5344CB8AC3E}">
        <p14:creationId xmlns:p14="http://schemas.microsoft.com/office/powerpoint/2010/main" val="1940098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6FD63E-50C0-49C5-8F1A-9A76A4D044C2}"/>
              </a:ext>
            </a:extLst>
          </p:cNvPr>
          <p:cNvSpPr>
            <a:spLocks noGrp="1"/>
          </p:cNvSpPr>
          <p:nvPr>
            <p:ph type="title"/>
          </p:nvPr>
        </p:nvSpPr>
        <p:spPr>
          <a:xfrm>
            <a:off x="890689" y="315085"/>
            <a:ext cx="8534400" cy="1507067"/>
          </a:xfrm>
        </p:spPr>
        <p:txBody>
          <a:bodyPr/>
          <a:lstStyle/>
          <a:p>
            <a:r>
              <a:rPr lang="en-US" b="1" dirty="0"/>
              <a:t>Hough Transform: Concept</a:t>
            </a:r>
          </a:p>
        </p:txBody>
      </p:sp>
      <p:pic>
        <p:nvPicPr>
          <p:cNvPr id="4" name="Content Placeholder 4">
            <a:extLst>
              <a:ext uri="{FF2B5EF4-FFF2-40B4-BE49-F238E27FC236}">
                <a16:creationId xmlns:a16="http://schemas.microsoft.com/office/drawing/2014/main" id="{B2169ABE-100A-49E9-8893-5BFBB4D6FDEA}"/>
              </a:ext>
            </a:extLst>
          </p:cNvPr>
          <p:cNvPicPr>
            <a:picLocks noGrp="1" noChangeAspect="1"/>
          </p:cNvPicPr>
          <p:nvPr>
            <p:ph idx="1"/>
          </p:nvPr>
        </p:nvPicPr>
        <p:blipFill>
          <a:blip r:embed="rId2"/>
          <a:stretch>
            <a:fillRect/>
          </a:stretch>
        </p:blipFill>
        <p:spPr>
          <a:xfrm>
            <a:off x="1106997" y="2121539"/>
            <a:ext cx="9236537" cy="3312282"/>
          </a:xfrm>
        </p:spPr>
      </p:pic>
      <p:sp>
        <p:nvSpPr>
          <p:cNvPr id="5" name="Metin kutusu 4">
            <a:extLst>
              <a:ext uri="{FF2B5EF4-FFF2-40B4-BE49-F238E27FC236}">
                <a16:creationId xmlns:a16="http://schemas.microsoft.com/office/drawing/2014/main" id="{3F59F6C8-687C-494E-B672-79B53F1A05E4}"/>
              </a:ext>
            </a:extLst>
          </p:cNvPr>
          <p:cNvSpPr txBox="1"/>
          <p:nvPr/>
        </p:nvSpPr>
        <p:spPr>
          <a:xfrm>
            <a:off x="2104103" y="5604387"/>
            <a:ext cx="3333136" cy="646331"/>
          </a:xfrm>
          <a:prstGeom prst="rect">
            <a:avLst/>
          </a:prstGeom>
          <a:noFill/>
        </p:spPr>
        <p:txBody>
          <a:bodyPr wrap="square" rtlCol="0">
            <a:spAutoFit/>
          </a:bodyPr>
          <a:lstStyle/>
          <a:p>
            <a:r>
              <a:rPr lang="en-US" dirty="0"/>
              <a:t>Image Space : </a:t>
            </a:r>
            <a:r>
              <a:rPr lang="en-US" dirty="0" err="1">
                <a:solidFill>
                  <a:srgbClr val="FF0000"/>
                </a:solidFill>
              </a:rPr>
              <a:t>yi</a:t>
            </a:r>
            <a:r>
              <a:rPr lang="en-US" dirty="0"/>
              <a:t> = m</a:t>
            </a:r>
            <a:r>
              <a:rPr lang="en-US" dirty="0">
                <a:solidFill>
                  <a:srgbClr val="FF0000"/>
                </a:solidFill>
              </a:rPr>
              <a:t>xi</a:t>
            </a:r>
            <a:r>
              <a:rPr lang="en-US" dirty="0"/>
              <a:t> + c</a:t>
            </a:r>
          </a:p>
          <a:p>
            <a:endParaRPr lang="en-US" dirty="0"/>
          </a:p>
        </p:txBody>
      </p:sp>
      <p:sp>
        <p:nvSpPr>
          <p:cNvPr id="6" name="Metin kutusu 5">
            <a:extLst>
              <a:ext uri="{FF2B5EF4-FFF2-40B4-BE49-F238E27FC236}">
                <a16:creationId xmlns:a16="http://schemas.microsoft.com/office/drawing/2014/main" id="{34D00D2A-853B-4986-BD0B-0CD61A5F21B7}"/>
              </a:ext>
            </a:extLst>
          </p:cNvPr>
          <p:cNvSpPr txBox="1"/>
          <p:nvPr/>
        </p:nvSpPr>
        <p:spPr>
          <a:xfrm>
            <a:off x="6096000" y="5604387"/>
            <a:ext cx="3883742" cy="646331"/>
          </a:xfrm>
          <a:prstGeom prst="rect">
            <a:avLst/>
          </a:prstGeom>
          <a:noFill/>
        </p:spPr>
        <p:txBody>
          <a:bodyPr wrap="square" rtlCol="0">
            <a:spAutoFit/>
          </a:bodyPr>
          <a:lstStyle/>
          <a:p>
            <a:r>
              <a:rPr lang="en-US" dirty="0"/>
              <a:t>Parameter Space : </a:t>
            </a:r>
            <a:r>
              <a:rPr lang="en-US" dirty="0">
                <a:solidFill>
                  <a:srgbClr val="FF0000"/>
                </a:solidFill>
              </a:rPr>
              <a:t>c</a:t>
            </a:r>
            <a:r>
              <a:rPr lang="en-US" dirty="0"/>
              <a:t> = -</a:t>
            </a:r>
            <a:r>
              <a:rPr lang="en-US" dirty="0">
                <a:solidFill>
                  <a:srgbClr val="FF0000"/>
                </a:solidFill>
              </a:rPr>
              <a:t>m</a:t>
            </a:r>
            <a:r>
              <a:rPr lang="en-US" dirty="0"/>
              <a:t>xi + </a:t>
            </a:r>
            <a:r>
              <a:rPr lang="en-US" dirty="0" err="1"/>
              <a:t>yi</a:t>
            </a:r>
            <a:endParaRPr lang="en-US" dirty="0"/>
          </a:p>
          <a:p>
            <a:endParaRPr lang="en-US" dirty="0"/>
          </a:p>
        </p:txBody>
      </p:sp>
    </p:spTree>
    <p:extLst>
      <p:ext uri="{BB962C8B-B14F-4D97-AF65-F5344CB8AC3E}">
        <p14:creationId xmlns:p14="http://schemas.microsoft.com/office/powerpoint/2010/main" val="32049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55C459-EE4C-4A8A-8B9B-C7CD7E8CAD9A}"/>
              </a:ext>
            </a:extLst>
          </p:cNvPr>
          <p:cNvSpPr>
            <a:spLocks noGrp="1"/>
          </p:cNvSpPr>
          <p:nvPr>
            <p:ph type="title"/>
          </p:nvPr>
        </p:nvSpPr>
        <p:spPr>
          <a:xfrm>
            <a:off x="684212" y="273141"/>
            <a:ext cx="8534400" cy="1507067"/>
          </a:xfrm>
        </p:spPr>
        <p:txBody>
          <a:bodyPr/>
          <a:lstStyle/>
          <a:p>
            <a:r>
              <a:rPr lang="en-US" b="1" dirty="0"/>
              <a:t>lane detection</a:t>
            </a:r>
          </a:p>
        </p:txBody>
      </p:sp>
      <p:sp>
        <p:nvSpPr>
          <p:cNvPr id="3" name="İçerik Yer Tutucusu 2">
            <a:extLst>
              <a:ext uri="{FF2B5EF4-FFF2-40B4-BE49-F238E27FC236}">
                <a16:creationId xmlns:a16="http://schemas.microsoft.com/office/drawing/2014/main" id="{59ECF6F1-EEDB-4FE0-80BB-D34506E5A92D}"/>
              </a:ext>
            </a:extLst>
          </p:cNvPr>
          <p:cNvSpPr>
            <a:spLocks noGrp="1"/>
          </p:cNvSpPr>
          <p:nvPr>
            <p:ph idx="1"/>
          </p:nvPr>
        </p:nvSpPr>
        <p:spPr>
          <a:xfrm>
            <a:off x="684213" y="1396750"/>
            <a:ext cx="10534394" cy="1720076"/>
          </a:xfrm>
        </p:spPr>
        <p:txBody>
          <a:bodyPr/>
          <a:lstStyle/>
          <a:p>
            <a:r>
              <a:rPr lang="en-US" b="0" i="0" dirty="0">
                <a:solidFill>
                  <a:srgbClr val="222222"/>
                </a:solidFill>
                <a:effectLst/>
                <a:latin typeface="Lato" panose="020B0604020202020204" pitchFamily="34" charset="0"/>
              </a:rPr>
              <a:t> </a:t>
            </a:r>
            <a:r>
              <a:rPr lang="en-US" b="0" i="0" dirty="0">
                <a:solidFill>
                  <a:schemeClr val="tx1"/>
                </a:solidFill>
                <a:effectLst/>
                <a:latin typeface="+mj-lt"/>
              </a:rPr>
              <a:t>lane detection is a critical component of self-driving cars and autonomous vehicles. It is one of the most important research topics for driving scene understanding. Once lane positions are obtained, the vehicle will know where to go and avoid the risk of running into other lanes or getting off the road</a:t>
            </a:r>
            <a:endParaRPr lang="en-US" dirty="0">
              <a:solidFill>
                <a:schemeClr val="tx1"/>
              </a:solidFill>
              <a:latin typeface="+mj-lt"/>
            </a:endParaRPr>
          </a:p>
        </p:txBody>
      </p:sp>
      <p:pic>
        <p:nvPicPr>
          <p:cNvPr id="3074" name="Picture 2" descr="lane detection">
            <a:extLst>
              <a:ext uri="{FF2B5EF4-FFF2-40B4-BE49-F238E27FC236}">
                <a16:creationId xmlns:a16="http://schemas.microsoft.com/office/drawing/2014/main" id="{87504A18-34E2-4FD3-9766-066ADE4D3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192" y="3429000"/>
            <a:ext cx="5114016" cy="2795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141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321BBD-A358-49D7-A1BD-293B7067E3C4}"/>
              </a:ext>
            </a:extLst>
          </p:cNvPr>
          <p:cNvSpPr>
            <a:spLocks noGrp="1"/>
          </p:cNvSpPr>
          <p:nvPr>
            <p:ph type="title"/>
          </p:nvPr>
        </p:nvSpPr>
        <p:spPr>
          <a:xfrm>
            <a:off x="939852" y="343463"/>
            <a:ext cx="8534400" cy="1507067"/>
          </a:xfrm>
        </p:spPr>
        <p:txBody>
          <a:bodyPr/>
          <a:lstStyle/>
          <a:p>
            <a:r>
              <a:rPr lang="en-US" b="1" dirty="0"/>
              <a:t>Hough Transform: Concept</a:t>
            </a:r>
            <a:endParaRPr lang="en-US" dirty="0"/>
          </a:p>
        </p:txBody>
      </p:sp>
      <p:pic>
        <p:nvPicPr>
          <p:cNvPr id="4" name="Content Placeholder 4">
            <a:extLst>
              <a:ext uri="{FF2B5EF4-FFF2-40B4-BE49-F238E27FC236}">
                <a16:creationId xmlns:a16="http://schemas.microsoft.com/office/drawing/2014/main" id="{2C5C041D-F0FF-4A25-8DBD-68A42D9374E1}"/>
              </a:ext>
            </a:extLst>
          </p:cNvPr>
          <p:cNvPicPr>
            <a:picLocks noGrp="1" noChangeAspect="1"/>
          </p:cNvPicPr>
          <p:nvPr>
            <p:ph idx="1"/>
          </p:nvPr>
        </p:nvPicPr>
        <p:blipFill>
          <a:blip r:embed="rId2"/>
          <a:stretch>
            <a:fillRect/>
          </a:stretch>
        </p:blipFill>
        <p:spPr>
          <a:xfrm>
            <a:off x="939852" y="2150807"/>
            <a:ext cx="8534400" cy="3042930"/>
          </a:xfrm>
        </p:spPr>
      </p:pic>
      <p:sp>
        <p:nvSpPr>
          <p:cNvPr id="5" name="Metin kutusu 4">
            <a:extLst>
              <a:ext uri="{FF2B5EF4-FFF2-40B4-BE49-F238E27FC236}">
                <a16:creationId xmlns:a16="http://schemas.microsoft.com/office/drawing/2014/main" id="{C729C896-62AB-456C-9710-1EF61A2CB584}"/>
              </a:ext>
            </a:extLst>
          </p:cNvPr>
          <p:cNvSpPr txBox="1"/>
          <p:nvPr/>
        </p:nvSpPr>
        <p:spPr>
          <a:xfrm>
            <a:off x="1681316" y="5427406"/>
            <a:ext cx="3352800" cy="646331"/>
          </a:xfrm>
          <a:prstGeom prst="rect">
            <a:avLst/>
          </a:prstGeom>
          <a:noFill/>
        </p:spPr>
        <p:txBody>
          <a:bodyPr wrap="square" rtlCol="0">
            <a:spAutoFit/>
          </a:bodyPr>
          <a:lstStyle/>
          <a:p>
            <a:r>
              <a:rPr lang="en-US" dirty="0"/>
              <a:t>Image Space : </a:t>
            </a:r>
            <a:r>
              <a:rPr lang="en-US" dirty="0" err="1">
                <a:solidFill>
                  <a:srgbClr val="FF0000"/>
                </a:solidFill>
              </a:rPr>
              <a:t>yi</a:t>
            </a:r>
            <a:r>
              <a:rPr lang="en-US" dirty="0"/>
              <a:t> = m</a:t>
            </a:r>
            <a:r>
              <a:rPr lang="en-US" dirty="0">
                <a:solidFill>
                  <a:srgbClr val="FF0000"/>
                </a:solidFill>
              </a:rPr>
              <a:t>xi</a:t>
            </a:r>
            <a:r>
              <a:rPr lang="en-US" dirty="0"/>
              <a:t> + c</a:t>
            </a:r>
          </a:p>
          <a:p>
            <a:endParaRPr lang="en-US" dirty="0"/>
          </a:p>
        </p:txBody>
      </p:sp>
      <p:sp>
        <p:nvSpPr>
          <p:cNvPr id="6" name="Metin kutusu 5">
            <a:extLst>
              <a:ext uri="{FF2B5EF4-FFF2-40B4-BE49-F238E27FC236}">
                <a16:creationId xmlns:a16="http://schemas.microsoft.com/office/drawing/2014/main" id="{C24706A1-6F9A-4B5E-8A4D-5CAD9CA79EDD}"/>
              </a:ext>
            </a:extLst>
          </p:cNvPr>
          <p:cNvSpPr txBox="1"/>
          <p:nvPr/>
        </p:nvSpPr>
        <p:spPr>
          <a:xfrm>
            <a:off x="5555225" y="5427405"/>
            <a:ext cx="4070555" cy="646331"/>
          </a:xfrm>
          <a:prstGeom prst="rect">
            <a:avLst/>
          </a:prstGeom>
          <a:noFill/>
        </p:spPr>
        <p:txBody>
          <a:bodyPr wrap="square" rtlCol="0">
            <a:spAutoFit/>
          </a:bodyPr>
          <a:lstStyle/>
          <a:p>
            <a:r>
              <a:rPr lang="en-US" dirty="0"/>
              <a:t>Parameter Space : </a:t>
            </a:r>
            <a:r>
              <a:rPr lang="en-US" dirty="0">
                <a:solidFill>
                  <a:srgbClr val="FF0000"/>
                </a:solidFill>
              </a:rPr>
              <a:t>c</a:t>
            </a:r>
            <a:r>
              <a:rPr lang="en-US" dirty="0"/>
              <a:t> = -</a:t>
            </a:r>
            <a:r>
              <a:rPr lang="en-US" dirty="0">
                <a:solidFill>
                  <a:srgbClr val="FF0000"/>
                </a:solidFill>
              </a:rPr>
              <a:t>m</a:t>
            </a:r>
            <a:r>
              <a:rPr lang="en-US" dirty="0"/>
              <a:t>xi + </a:t>
            </a:r>
            <a:r>
              <a:rPr lang="en-US" dirty="0" err="1"/>
              <a:t>yi</a:t>
            </a:r>
            <a:endParaRPr lang="en-US" dirty="0"/>
          </a:p>
          <a:p>
            <a:endParaRPr lang="en-US" dirty="0"/>
          </a:p>
        </p:txBody>
      </p:sp>
    </p:spTree>
    <p:extLst>
      <p:ext uri="{BB962C8B-B14F-4D97-AF65-F5344CB8AC3E}">
        <p14:creationId xmlns:p14="http://schemas.microsoft.com/office/powerpoint/2010/main" val="391999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4A5E73-5558-499D-8177-E6B3BBA3E4A2}"/>
              </a:ext>
            </a:extLst>
          </p:cNvPr>
          <p:cNvSpPr>
            <a:spLocks noGrp="1"/>
          </p:cNvSpPr>
          <p:nvPr>
            <p:ph type="title"/>
          </p:nvPr>
        </p:nvSpPr>
        <p:spPr>
          <a:xfrm>
            <a:off x="684212" y="298790"/>
            <a:ext cx="8534400" cy="1507067"/>
          </a:xfrm>
        </p:spPr>
        <p:txBody>
          <a:bodyPr/>
          <a:lstStyle/>
          <a:p>
            <a:r>
              <a:rPr lang="en-US" b="1" dirty="0"/>
              <a:t>Line Detection Algorithm </a:t>
            </a:r>
          </a:p>
        </p:txBody>
      </p:sp>
      <p:sp>
        <p:nvSpPr>
          <p:cNvPr id="3" name="İçerik Yer Tutucusu 2">
            <a:extLst>
              <a:ext uri="{FF2B5EF4-FFF2-40B4-BE49-F238E27FC236}">
                <a16:creationId xmlns:a16="http://schemas.microsoft.com/office/drawing/2014/main" id="{C4E864A7-513D-41E9-9F80-B6253340766E}"/>
              </a:ext>
            </a:extLst>
          </p:cNvPr>
          <p:cNvSpPr>
            <a:spLocks noGrp="1"/>
          </p:cNvSpPr>
          <p:nvPr>
            <p:ph idx="1"/>
          </p:nvPr>
        </p:nvSpPr>
        <p:spPr>
          <a:xfrm>
            <a:off x="684212" y="1944329"/>
            <a:ext cx="8534400" cy="3615267"/>
          </a:xfrm>
        </p:spPr>
        <p:txBody>
          <a:bodyPr anchor="t">
            <a:normAutofit fontScale="47500" lnSpcReduction="20000"/>
          </a:bodyPr>
          <a:lstStyle/>
          <a:p>
            <a:r>
              <a:rPr lang="en-US" sz="5100" dirty="0">
                <a:solidFill>
                  <a:schemeClr val="tx1"/>
                </a:solidFill>
              </a:rPr>
              <a:t>Step 1 -  Quantize parameter space (m, c)</a:t>
            </a:r>
            <a:endParaRPr lang="en-US" sz="3800" dirty="0">
              <a:solidFill>
                <a:schemeClr val="tx1"/>
              </a:solidFill>
            </a:endParaRPr>
          </a:p>
          <a:p>
            <a:r>
              <a:rPr lang="en-US" sz="5100" dirty="0">
                <a:solidFill>
                  <a:schemeClr val="tx1"/>
                </a:solidFill>
              </a:rPr>
              <a:t>Step 2 - Create accumulator array A(m, c)</a:t>
            </a:r>
            <a:endParaRPr lang="en-US" sz="3800" dirty="0">
              <a:solidFill>
                <a:schemeClr val="tx1"/>
              </a:solidFill>
            </a:endParaRPr>
          </a:p>
          <a:p>
            <a:r>
              <a:rPr lang="en-US" sz="5100" dirty="0">
                <a:solidFill>
                  <a:schemeClr val="tx1"/>
                </a:solidFill>
              </a:rPr>
              <a:t>Step 3 - Aet A(m, c) = 0 for all (m, c)</a:t>
            </a:r>
          </a:p>
          <a:p>
            <a:r>
              <a:rPr lang="en-US" sz="3800" dirty="0">
                <a:solidFill>
                  <a:schemeClr val="tx1"/>
                </a:solidFill>
              </a:rPr>
              <a:t>Step 4 - for each edge point (xi, </a:t>
            </a:r>
            <a:r>
              <a:rPr lang="en-US" sz="3800" dirty="0" err="1">
                <a:solidFill>
                  <a:schemeClr val="tx1"/>
                </a:solidFill>
              </a:rPr>
              <a:t>yi</a:t>
            </a:r>
            <a:r>
              <a:rPr lang="en-US" sz="3800" dirty="0">
                <a:solidFill>
                  <a:schemeClr val="tx1"/>
                </a:solidFill>
              </a:rPr>
              <a:t>)</a:t>
            </a:r>
          </a:p>
          <a:p>
            <a:pPr marL="1371600" lvl="3" indent="0">
              <a:buNone/>
            </a:pPr>
            <a:r>
              <a:rPr lang="en-US" sz="2600" dirty="0">
                <a:solidFill>
                  <a:schemeClr val="tx1"/>
                </a:solidFill>
              </a:rPr>
              <a:t>		</a:t>
            </a:r>
            <a:r>
              <a:rPr lang="en-US" sz="5100" dirty="0">
                <a:solidFill>
                  <a:schemeClr val="tx1"/>
                </a:solidFill>
              </a:rPr>
              <a:t>A(m, c) = A(m, c) + 1</a:t>
            </a:r>
          </a:p>
          <a:p>
            <a:pPr marL="1371600" lvl="3" indent="0">
              <a:buNone/>
            </a:pPr>
            <a:r>
              <a:rPr lang="en-US" sz="5100" dirty="0">
                <a:solidFill>
                  <a:schemeClr val="tx1"/>
                </a:solidFill>
              </a:rPr>
              <a:t>		If (m, c) lies on the line : c = -mxi + </a:t>
            </a:r>
            <a:r>
              <a:rPr lang="en-US" sz="5100" dirty="0" err="1">
                <a:solidFill>
                  <a:schemeClr val="tx1"/>
                </a:solidFill>
              </a:rPr>
              <a:t>yi</a:t>
            </a:r>
            <a:endParaRPr lang="en-US" sz="2900" dirty="0">
              <a:solidFill>
                <a:schemeClr val="tx1"/>
              </a:solidFill>
            </a:endParaRPr>
          </a:p>
          <a:p>
            <a:r>
              <a:rPr lang="en-US" sz="4400" dirty="0">
                <a:solidFill>
                  <a:schemeClr val="tx1"/>
                </a:solidFill>
              </a:rPr>
              <a:t>Step 5 – Find local maxima in A(m, c)</a:t>
            </a:r>
          </a:p>
          <a:p>
            <a:endParaRPr lang="en-US" dirty="0"/>
          </a:p>
        </p:txBody>
      </p:sp>
    </p:spTree>
    <p:extLst>
      <p:ext uri="{BB962C8B-B14F-4D97-AF65-F5344CB8AC3E}">
        <p14:creationId xmlns:p14="http://schemas.microsoft.com/office/powerpoint/2010/main" val="2349880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8856F4-FE72-48E8-9F92-79F37837D21B}"/>
              </a:ext>
            </a:extLst>
          </p:cNvPr>
          <p:cNvSpPr>
            <a:spLocks noGrp="1"/>
          </p:cNvSpPr>
          <p:nvPr>
            <p:ph type="title"/>
          </p:nvPr>
        </p:nvSpPr>
        <p:spPr>
          <a:xfrm>
            <a:off x="684212" y="269293"/>
            <a:ext cx="8534400" cy="1507067"/>
          </a:xfrm>
        </p:spPr>
        <p:txBody>
          <a:bodyPr/>
          <a:lstStyle/>
          <a:p>
            <a:r>
              <a:rPr lang="en-US" b="1" dirty="0"/>
              <a:t>Line Detection Algorithm </a:t>
            </a:r>
          </a:p>
        </p:txBody>
      </p:sp>
      <p:pic>
        <p:nvPicPr>
          <p:cNvPr id="4" name="Content Placeholder 4">
            <a:extLst>
              <a:ext uri="{FF2B5EF4-FFF2-40B4-BE49-F238E27FC236}">
                <a16:creationId xmlns:a16="http://schemas.microsoft.com/office/drawing/2014/main" id="{7A082E98-966F-4825-8606-A9A5C758F598}"/>
              </a:ext>
            </a:extLst>
          </p:cNvPr>
          <p:cNvPicPr>
            <a:picLocks noGrp="1" noChangeAspect="1"/>
          </p:cNvPicPr>
          <p:nvPr>
            <p:ph idx="1"/>
          </p:nvPr>
        </p:nvPicPr>
        <p:blipFill>
          <a:blip r:embed="rId2"/>
          <a:stretch>
            <a:fillRect/>
          </a:stretch>
        </p:blipFill>
        <p:spPr>
          <a:xfrm>
            <a:off x="1252946" y="1776360"/>
            <a:ext cx="4095802" cy="3580523"/>
          </a:xfrm>
          <a:prstGeom prst="rect">
            <a:avLst/>
          </a:prstGeom>
          <a:ln>
            <a:noFill/>
          </a:ln>
          <a:effectLst>
            <a:outerShdw blurRad="292100" dist="139700" dir="2700000" algn="tl" rotWithShape="0">
              <a:srgbClr val="333333">
                <a:alpha val="65000"/>
              </a:srgbClr>
            </a:outerShdw>
          </a:effectLst>
        </p:spPr>
      </p:pic>
      <p:pic>
        <p:nvPicPr>
          <p:cNvPr id="5" name="Picture 6">
            <a:extLst>
              <a:ext uri="{FF2B5EF4-FFF2-40B4-BE49-F238E27FC236}">
                <a16:creationId xmlns:a16="http://schemas.microsoft.com/office/drawing/2014/main" id="{BEA8046C-7FC5-4C53-9600-7776A311B3DB}"/>
              </a:ext>
            </a:extLst>
          </p:cNvPr>
          <p:cNvPicPr>
            <a:picLocks noChangeAspect="1"/>
          </p:cNvPicPr>
          <p:nvPr/>
        </p:nvPicPr>
        <p:blipFill>
          <a:blip r:embed="rId3"/>
          <a:stretch>
            <a:fillRect/>
          </a:stretch>
        </p:blipFill>
        <p:spPr>
          <a:xfrm>
            <a:off x="6476474" y="1783734"/>
            <a:ext cx="3937000" cy="3441700"/>
          </a:xfrm>
          <a:prstGeom prst="rect">
            <a:avLst/>
          </a:prstGeom>
          <a:ln>
            <a:noFill/>
          </a:ln>
          <a:effectLst>
            <a:outerShdw blurRad="292100" dist="139700" dir="2700000" algn="tl" rotWithShape="0">
              <a:srgbClr val="333333">
                <a:alpha val="65000"/>
              </a:srgbClr>
            </a:outerShdw>
          </a:effectLst>
        </p:spPr>
      </p:pic>
      <p:sp>
        <p:nvSpPr>
          <p:cNvPr id="6" name="Metin kutusu 5">
            <a:extLst>
              <a:ext uri="{FF2B5EF4-FFF2-40B4-BE49-F238E27FC236}">
                <a16:creationId xmlns:a16="http://schemas.microsoft.com/office/drawing/2014/main" id="{A2203F9C-10D9-47EA-BE1D-1AED96F97856}"/>
              </a:ext>
            </a:extLst>
          </p:cNvPr>
          <p:cNvSpPr txBox="1"/>
          <p:nvPr/>
        </p:nvSpPr>
        <p:spPr>
          <a:xfrm>
            <a:off x="2784653" y="5555225"/>
            <a:ext cx="1032387" cy="369332"/>
          </a:xfrm>
          <a:prstGeom prst="rect">
            <a:avLst/>
          </a:prstGeom>
          <a:noFill/>
        </p:spPr>
        <p:txBody>
          <a:bodyPr wrap="square" rtlCol="0">
            <a:spAutoFit/>
          </a:bodyPr>
          <a:lstStyle/>
          <a:p>
            <a:r>
              <a:rPr lang="en-US" dirty="0"/>
              <a:t>Image</a:t>
            </a:r>
          </a:p>
        </p:txBody>
      </p:sp>
    </p:spTree>
    <p:extLst>
      <p:ext uri="{BB962C8B-B14F-4D97-AF65-F5344CB8AC3E}">
        <p14:creationId xmlns:p14="http://schemas.microsoft.com/office/powerpoint/2010/main" val="1655305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3B70A8-F05B-44CC-8DD2-AFC004E1CDB3}"/>
              </a:ext>
            </a:extLst>
          </p:cNvPr>
          <p:cNvSpPr>
            <a:spLocks noGrp="1"/>
          </p:cNvSpPr>
          <p:nvPr>
            <p:ph type="title"/>
          </p:nvPr>
        </p:nvSpPr>
        <p:spPr>
          <a:xfrm>
            <a:off x="684212" y="318455"/>
            <a:ext cx="9570833" cy="969571"/>
          </a:xfrm>
        </p:spPr>
        <p:txBody>
          <a:bodyPr/>
          <a:lstStyle/>
          <a:p>
            <a:r>
              <a:rPr lang="en-US" b="1" dirty="0"/>
              <a:t>Multiple Line Detection</a:t>
            </a:r>
          </a:p>
        </p:txBody>
      </p:sp>
      <p:pic>
        <p:nvPicPr>
          <p:cNvPr id="4" name="Content Placeholder 4">
            <a:extLst>
              <a:ext uri="{FF2B5EF4-FFF2-40B4-BE49-F238E27FC236}">
                <a16:creationId xmlns:a16="http://schemas.microsoft.com/office/drawing/2014/main" id="{7543E1C2-9577-47AA-8C5C-A7B43ED73842}"/>
              </a:ext>
            </a:extLst>
          </p:cNvPr>
          <p:cNvPicPr>
            <a:picLocks noGrp="1" noChangeAspect="1"/>
          </p:cNvPicPr>
          <p:nvPr>
            <p:ph idx="1"/>
          </p:nvPr>
        </p:nvPicPr>
        <p:blipFill>
          <a:blip r:embed="rId2"/>
          <a:stretch>
            <a:fillRect/>
          </a:stretch>
        </p:blipFill>
        <p:spPr>
          <a:xfrm>
            <a:off x="1049516" y="1195852"/>
            <a:ext cx="7083271" cy="2692348"/>
          </a:xfrm>
        </p:spPr>
      </p:pic>
      <p:pic>
        <p:nvPicPr>
          <p:cNvPr id="5" name="Picture 6">
            <a:extLst>
              <a:ext uri="{FF2B5EF4-FFF2-40B4-BE49-F238E27FC236}">
                <a16:creationId xmlns:a16="http://schemas.microsoft.com/office/drawing/2014/main" id="{5852DDB6-CFB6-45FE-9014-940AAAFEC5DA}"/>
              </a:ext>
            </a:extLst>
          </p:cNvPr>
          <p:cNvPicPr>
            <a:picLocks noChangeAspect="1"/>
          </p:cNvPicPr>
          <p:nvPr/>
        </p:nvPicPr>
        <p:blipFill>
          <a:blip r:embed="rId3"/>
          <a:stretch>
            <a:fillRect/>
          </a:stretch>
        </p:blipFill>
        <p:spPr>
          <a:xfrm>
            <a:off x="1049516" y="4026121"/>
            <a:ext cx="7083271" cy="2569714"/>
          </a:xfrm>
          <a:prstGeom prst="rect">
            <a:avLst/>
          </a:prstGeom>
        </p:spPr>
      </p:pic>
    </p:spTree>
    <p:extLst>
      <p:ext uri="{BB962C8B-B14F-4D97-AF65-F5344CB8AC3E}">
        <p14:creationId xmlns:p14="http://schemas.microsoft.com/office/powerpoint/2010/main" val="195219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87A60D-3705-4707-9FF1-2214BF80155F}"/>
              </a:ext>
            </a:extLst>
          </p:cNvPr>
          <p:cNvSpPr>
            <a:spLocks noGrp="1"/>
          </p:cNvSpPr>
          <p:nvPr>
            <p:ph type="title"/>
          </p:nvPr>
        </p:nvSpPr>
        <p:spPr>
          <a:xfrm>
            <a:off x="684212" y="357784"/>
            <a:ext cx="9747814" cy="1507067"/>
          </a:xfrm>
        </p:spPr>
        <p:txBody>
          <a:bodyPr/>
          <a:lstStyle/>
          <a:p>
            <a:r>
              <a:rPr lang="en-US" b="1" dirty="0"/>
              <a:t>Better Result</a:t>
            </a:r>
          </a:p>
        </p:txBody>
      </p:sp>
      <mc:AlternateContent xmlns:mc="http://schemas.openxmlformats.org/markup-compatibility/2006">
        <mc:Choice xmlns:a14="http://schemas.microsoft.com/office/drawing/2010/main" Requires="a14">
          <p:sp>
            <p:nvSpPr>
              <p:cNvPr id="3" name="İçerik Yer Tutucusu 2">
                <a:extLst>
                  <a:ext uri="{FF2B5EF4-FFF2-40B4-BE49-F238E27FC236}">
                    <a16:creationId xmlns:a16="http://schemas.microsoft.com/office/drawing/2014/main" id="{0B16F0DB-918D-44EA-B961-5720C3B9DA49}"/>
                  </a:ext>
                </a:extLst>
              </p:cNvPr>
              <p:cNvSpPr>
                <a:spLocks noGrp="1"/>
              </p:cNvSpPr>
              <p:nvPr>
                <p:ph idx="1"/>
              </p:nvPr>
            </p:nvSpPr>
            <p:spPr>
              <a:xfrm>
                <a:off x="684212" y="2121310"/>
                <a:ext cx="8534400" cy="3615267"/>
              </a:xfrm>
            </p:spPr>
            <p:txBody>
              <a:bodyPr anchor="t">
                <a:normAutofit fontScale="92500" lnSpcReduction="10000"/>
              </a:bodyPr>
              <a:lstStyle/>
              <a:p>
                <a:r>
                  <a:rPr lang="en-US" sz="3200" dirty="0">
                    <a:solidFill>
                      <a:schemeClr val="tx1"/>
                    </a:solidFill>
                  </a:rPr>
                  <a:t>Issues : Slope of the line - </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m:t>
                    </m:r>
                  </m:oMath>
                </a14:m>
                <a:r>
                  <a:rPr lang="en-US" sz="3200" dirty="0">
                    <a:solidFill>
                      <a:schemeClr val="tx1"/>
                    </a:solidFill>
                  </a:rPr>
                  <a:t> </a:t>
                </a:r>
                <a14:m>
                  <m:oMath xmlns:m="http://schemas.openxmlformats.org/officeDocument/2006/math">
                    <m:r>
                      <a:rPr lang="en-US" sz="3200" i="1" dirty="0" smtClean="0">
                        <a:solidFill>
                          <a:schemeClr val="tx1"/>
                        </a:solidFill>
                        <a:latin typeface="Cambria Math" panose="02040503050406030204" pitchFamily="18" charset="0"/>
                        <a:ea typeface="Cambria Math" panose="02040503050406030204" pitchFamily="18" charset="0"/>
                      </a:rPr>
                      <m:t>≤</m:t>
                    </m:r>
                    <m:r>
                      <a:rPr lang="en-US" sz="3200" b="0" i="1" dirty="0" smtClean="0">
                        <a:solidFill>
                          <a:schemeClr val="tx1"/>
                        </a:solidFill>
                        <a:latin typeface="Cambria Math" panose="02040503050406030204" pitchFamily="18" charset="0"/>
                        <a:ea typeface="Cambria Math" panose="02040503050406030204" pitchFamily="18" charset="0"/>
                      </a:rPr>
                      <m:t>𝑚</m:t>
                    </m:r>
                    <m:r>
                      <a:rPr lang="en-US" sz="3200" b="0" i="1" dirty="0" smtClean="0">
                        <a:solidFill>
                          <a:schemeClr val="tx1"/>
                        </a:solidFill>
                        <a:latin typeface="Cambria Math" panose="02040503050406030204" pitchFamily="18" charset="0"/>
                        <a:ea typeface="Cambria Math" panose="02040503050406030204" pitchFamily="18" charset="0"/>
                      </a:rPr>
                      <m:t> ≤ ∞</m:t>
                    </m:r>
                  </m:oMath>
                </a14:m>
                <a:endParaRPr lang="en-US" sz="3200" dirty="0">
                  <a:solidFill>
                    <a:schemeClr val="tx1"/>
                  </a:solidFill>
                </a:endParaRPr>
              </a:p>
              <a:p>
                <a:pPr lvl="2"/>
                <a:r>
                  <a:rPr lang="en-US" sz="2800" dirty="0">
                    <a:solidFill>
                      <a:schemeClr val="tx1"/>
                    </a:solidFill>
                  </a:rPr>
                  <a:t>Large Accumulator</a:t>
                </a:r>
              </a:p>
              <a:p>
                <a:pPr lvl="2"/>
                <a:r>
                  <a:rPr lang="en-US" sz="2800" dirty="0">
                    <a:solidFill>
                      <a:schemeClr val="tx1"/>
                    </a:solidFill>
                  </a:rPr>
                  <a:t>More memory and Computation</a:t>
                </a:r>
              </a:p>
              <a:p>
                <a:pPr marL="0" indent="0">
                  <a:buNone/>
                </a:pPr>
                <a:endParaRPr lang="en-US" dirty="0">
                  <a:solidFill>
                    <a:schemeClr val="tx1"/>
                  </a:solidFill>
                </a:endParaRPr>
              </a:p>
              <a:p>
                <a:r>
                  <a:rPr lang="en-US" sz="3200" dirty="0">
                    <a:solidFill>
                      <a:schemeClr val="tx1"/>
                    </a:solidFill>
                  </a:rPr>
                  <a:t>Solution : Use x sin </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𝜃</m:t>
                    </m:r>
                  </m:oMath>
                </a14:m>
                <a:r>
                  <a:rPr lang="en-US" sz="3200" dirty="0">
                    <a:solidFill>
                      <a:schemeClr val="tx1"/>
                    </a:solidFill>
                  </a:rPr>
                  <a:t> - y cos </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𝜃</m:t>
                    </m:r>
                  </m:oMath>
                </a14:m>
                <a:r>
                  <a:rPr lang="en-US" sz="3200" dirty="0">
                    <a:solidFill>
                      <a:schemeClr val="tx1"/>
                    </a:solidFill>
                  </a:rPr>
                  <a:t> + </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𝜌</m:t>
                    </m:r>
                  </m:oMath>
                </a14:m>
                <a:r>
                  <a:rPr lang="en-US" sz="3200" dirty="0">
                    <a:solidFill>
                      <a:schemeClr val="tx1"/>
                    </a:solidFill>
                  </a:rPr>
                  <a:t>  = 0</a:t>
                </a:r>
              </a:p>
              <a:p>
                <a:pPr lvl="2"/>
                <a:r>
                  <a:rPr lang="en-US" sz="2800" dirty="0">
                    <a:solidFill>
                      <a:schemeClr val="tx1"/>
                    </a:solidFill>
                  </a:rPr>
                  <a:t>Orientation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𝜃</m:t>
                    </m:r>
                  </m:oMath>
                </a14:m>
                <a:r>
                  <a:rPr lang="en-US" sz="2800" dirty="0">
                    <a:solidFill>
                      <a:schemeClr val="tx1"/>
                    </a:solidFill>
                  </a:rPr>
                  <a:t> is finite : 0 </a:t>
                </a:r>
                <a14:m>
                  <m:oMath xmlns:m="http://schemas.openxmlformats.org/officeDocument/2006/math">
                    <m:r>
                      <a:rPr lang="en-US" sz="2800" b="0" i="1" dirty="0" smtClean="0">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𝜃</m:t>
                    </m:r>
                  </m:oMath>
                </a14:m>
                <a:r>
                  <a:rPr lang="en-US" sz="2800" dirty="0">
                    <a:solidFill>
                      <a:schemeClr val="tx1"/>
                    </a:solidFill>
                  </a:rPr>
                  <a:t>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𝜋</m:t>
                    </m:r>
                  </m:oMath>
                </a14:m>
                <a:endParaRPr lang="en-US" sz="2800" dirty="0">
                  <a:solidFill>
                    <a:schemeClr val="tx1"/>
                  </a:solidFill>
                </a:endParaRPr>
              </a:p>
              <a:p>
                <a:pPr lvl="2"/>
                <a:r>
                  <a:rPr lang="en-US" sz="2800" dirty="0">
                    <a:solidFill>
                      <a:schemeClr val="tx1"/>
                    </a:solidFill>
                  </a:rPr>
                  <a:t>Distance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𝜌</m:t>
                    </m:r>
                  </m:oMath>
                </a14:m>
                <a:r>
                  <a:rPr lang="en-US" sz="2800" dirty="0">
                    <a:solidFill>
                      <a:schemeClr val="tx1"/>
                    </a:solidFill>
                  </a:rPr>
                  <a:t> is finite</a:t>
                </a:r>
              </a:p>
              <a:p>
                <a:endParaRPr lang="en-US" dirty="0"/>
              </a:p>
            </p:txBody>
          </p:sp>
        </mc:Choice>
        <mc:Fallback>
          <p:sp>
            <p:nvSpPr>
              <p:cNvPr id="3" name="İçerik Yer Tutucusu 2">
                <a:extLst>
                  <a:ext uri="{FF2B5EF4-FFF2-40B4-BE49-F238E27FC236}">
                    <a16:creationId xmlns:a16="http://schemas.microsoft.com/office/drawing/2014/main" id="{0B16F0DB-918D-44EA-B961-5720C3B9DA49}"/>
                  </a:ext>
                </a:extLst>
              </p:cNvPr>
              <p:cNvSpPr>
                <a:spLocks noGrp="1" noRot="1" noChangeAspect="1" noMove="1" noResize="1" noEditPoints="1" noAdjustHandles="1" noChangeArrowheads="1" noChangeShapeType="1" noTextEdit="1"/>
              </p:cNvSpPr>
              <p:nvPr>
                <p:ph idx="1"/>
              </p:nvPr>
            </p:nvSpPr>
            <p:spPr>
              <a:xfrm>
                <a:off x="684212" y="2121310"/>
                <a:ext cx="8534400" cy="3615267"/>
              </a:xfrm>
              <a:blipFill>
                <a:blip r:embed="rId2"/>
                <a:stretch>
                  <a:fillRect l="-1000" t="-3373" b="-1686"/>
                </a:stretch>
              </a:blipFill>
            </p:spPr>
            <p:txBody>
              <a:bodyPr/>
              <a:lstStyle/>
              <a:p>
                <a:r>
                  <a:rPr lang="en-US">
                    <a:noFill/>
                  </a:rPr>
                  <a:t> </a:t>
                </a:r>
              </a:p>
            </p:txBody>
          </p:sp>
        </mc:Fallback>
      </mc:AlternateContent>
    </p:spTree>
    <p:extLst>
      <p:ext uri="{BB962C8B-B14F-4D97-AF65-F5344CB8AC3E}">
        <p14:creationId xmlns:p14="http://schemas.microsoft.com/office/powerpoint/2010/main" val="2401618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0B696B-1DDE-4EE7-BA87-7AA90AB9ECF8}"/>
              </a:ext>
            </a:extLst>
          </p:cNvPr>
          <p:cNvSpPr>
            <a:spLocks noGrp="1"/>
          </p:cNvSpPr>
          <p:nvPr>
            <p:ph type="title"/>
          </p:nvPr>
        </p:nvSpPr>
        <p:spPr>
          <a:xfrm>
            <a:off x="684212" y="121809"/>
            <a:ext cx="8534400" cy="1507067"/>
          </a:xfrm>
        </p:spPr>
        <p:txBody>
          <a:bodyPr/>
          <a:lstStyle/>
          <a:p>
            <a:r>
              <a:rPr lang="en-US" b="1" dirty="0"/>
              <a:t>Batter Result</a:t>
            </a:r>
          </a:p>
        </p:txBody>
      </p:sp>
      <p:pic>
        <p:nvPicPr>
          <p:cNvPr id="4" name="Content Placeholder 4">
            <a:extLst>
              <a:ext uri="{FF2B5EF4-FFF2-40B4-BE49-F238E27FC236}">
                <a16:creationId xmlns:a16="http://schemas.microsoft.com/office/drawing/2014/main" id="{365C2F46-A721-48FD-BAEA-E7E664C72025}"/>
              </a:ext>
            </a:extLst>
          </p:cNvPr>
          <p:cNvPicPr>
            <a:picLocks noGrp="1" noChangeAspect="1"/>
          </p:cNvPicPr>
          <p:nvPr>
            <p:ph idx="1"/>
          </p:nvPr>
        </p:nvPicPr>
        <p:blipFill>
          <a:blip r:embed="rId2"/>
          <a:stretch>
            <a:fillRect/>
          </a:stretch>
        </p:blipFill>
        <p:spPr>
          <a:xfrm>
            <a:off x="1303645" y="1628876"/>
            <a:ext cx="8534400" cy="3040699"/>
          </a:xfrm>
        </p:spPr>
      </p:pic>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E037493F-8B3A-4998-BF46-960F0956BAFF}"/>
                  </a:ext>
                </a:extLst>
              </p:cNvPr>
              <p:cNvSpPr txBox="1"/>
              <p:nvPr/>
            </p:nvSpPr>
            <p:spPr>
              <a:xfrm>
                <a:off x="1303645" y="5044458"/>
                <a:ext cx="4463845" cy="369332"/>
              </a:xfrm>
              <a:prstGeom prst="rect">
                <a:avLst/>
              </a:prstGeom>
              <a:noFill/>
            </p:spPr>
            <p:txBody>
              <a:bodyPr wrap="square" rtlCol="0">
                <a:spAutoFit/>
              </a:bodyPr>
              <a:lstStyle/>
              <a:p>
                <a:r>
                  <a:rPr lang="en-US" sz="1800" dirty="0"/>
                  <a:t>Image Space : </a:t>
                </a:r>
                <a:r>
                  <a:rPr lang="en-US" sz="1800" dirty="0">
                    <a:solidFill>
                      <a:srgbClr val="FF0000"/>
                    </a:solidFill>
                  </a:rPr>
                  <a:t>x</a:t>
                </a:r>
                <a:r>
                  <a:rPr lang="en-US" sz="1800" dirty="0"/>
                  <a:t> sin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 </a:t>
                </a:r>
                <a:r>
                  <a:rPr lang="en-US" sz="1800" dirty="0">
                    <a:solidFill>
                      <a:srgbClr val="FF0000"/>
                    </a:solidFill>
                  </a:rPr>
                  <a:t>y</a:t>
                </a:r>
                <a:r>
                  <a:rPr lang="en-US" sz="1800" dirty="0"/>
                  <a:t> cos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 </a:t>
                </a:r>
                <a14:m>
                  <m:oMath xmlns:m="http://schemas.openxmlformats.org/officeDocument/2006/math">
                    <m:r>
                      <a:rPr lang="en-US" sz="1800" i="1" smtClean="0">
                        <a:latin typeface="Cambria Math" panose="02040503050406030204" pitchFamily="18" charset="0"/>
                        <a:ea typeface="Cambria Math" panose="02040503050406030204" pitchFamily="18" charset="0"/>
                      </a:rPr>
                      <m:t>𝜌</m:t>
                    </m:r>
                  </m:oMath>
                </a14:m>
                <a:r>
                  <a:rPr lang="en-US" sz="1800" dirty="0"/>
                  <a:t>  = 0 </a:t>
                </a:r>
              </a:p>
            </p:txBody>
          </p:sp>
        </mc:Choice>
        <mc:Fallback>
          <p:sp>
            <p:nvSpPr>
              <p:cNvPr id="5" name="Metin kutusu 4">
                <a:extLst>
                  <a:ext uri="{FF2B5EF4-FFF2-40B4-BE49-F238E27FC236}">
                    <a16:creationId xmlns:a16="http://schemas.microsoft.com/office/drawing/2014/main" id="{E037493F-8B3A-4998-BF46-960F0956BAFF}"/>
                  </a:ext>
                </a:extLst>
              </p:cNvPr>
              <p:cNvSpPr txBox="1">
                <a:spLocks noRot="1" noChangeAspect="1" noMove="1" noResize="1" noEditPoints="1" noAdjustHandles="1" noChangeArrowheads="1" noChangeShapeType="1" noTextEdit="1"/>
              </p:cNvSpPr>
              <p:nvPr/>
            </p:nvSpPr>
            <p:spPr>
              <a:xfrm>
                <a:off x="1303645" y="5044458"/>
                <a:ext cx="4463845" cy="369332"/>
              </a:xfrm>
              <a:prstGeom prst="rect">
                <a:avLst/>
              </a:prstGeom>
              <a:blipFill>
                <a:blip r:embed="rId3"/>
                <a:stretch>
                  <a:fillRect l="-1230" t="-10000" r="-13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Metin kutusu 5">
                <a:extLst>
                  <a:ext uri="{FF2B5EF4-FFF2-40B4-BE49-F238E27FC236}">
                    <a16:creationId xmlns:a16="http://schemas.microsoft.com/office/drawing/2014/main" id="{AC86A2C4-B64C-4AFA-8405-C2CD661263D9}"/>
                  </a:ext>
                </a:extLst>
              </p:cNvPr>
              <p:cNvSpPr txBox="1"/>
              <p:nvPr/>
            </p:nvSpPr>
            <p:spPr>
              <a:xfrm>
                <a:off x="5879691" y="5044458"/>
                <a:ext cx="5122606" cy="369332"/>
              </a:xfrm>
              <a:prstGeom prst="rect">
                <a:avLst/>
              </a:prstGeom>
              <a:noFill/>
            </p:spPr>
            <p:txBody>
              <a:bodyPr wrap="square" rtlCol="0">
                <a:spAutoFit/>
              </a:bodyPr>
              <a:lstStyle/>
              <a:p>
                <a:r>
                  <a:rPr lang="en-US" sz="1800" dirty="0"/>
                  <a:t>Parameter Space : x sin </a:t>
                </a:r>
                <a14:m>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𝜃</m:t>
                    </m:r>
                  </m:oMath>
                </a14:m>
                <a:r>
                  <a:rPr lang="en-US" sz="1800" dirty="0"/>
                  <a:t> - y cos </a:t>
                </a:r>
                <a14:m>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𝜃</m:t>
                    </m:r>
                  </m:oMath>
                </a14:m>
                <a:r>
                  <a:rPr lang="en-US" sz="1800" dirty="0"/>
                  <a:t> + </a:t>
                </a:r>
                <a14:m>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𝜌</m:t>
                    </m:r>
                  </m:oMath>
                </a14:m>
                <a:r>
                  <a:rPr lang="en-US" sz="1800" dirty="0"/>
                  <a:t>  = 0 </a:t>
                </a:r>
              </a:p>
            </p:txBody>
          </p:sp>
        </mc:Choice>
        <mc:Fallback>
          <p:sp>
            <p:nvSpPr>
              <p:cNvPr id="6" name="Metin kutusu 5">
                <a:extLst>
                  <a:ext uri="{FF2B5EF4-FFF2-40B4-BE49-F238E27FC236}">
                    <a16:creationId xmlns:a16="http://schemas.microsoft.com/office/drawing/2014/main" id="{AC86A2C4-B64C-4AFA-8405-C2CD661263D9}"/>
                  </a:ext>
                </a:extLst>
              </p:cNvPr>
              <p:cNvSpPr txBox="1">
                <a:spLocks noRot="1" noChangeAspect="1" noMove="1" noResize="1" noEditPoints="1" noAdjustHandles="1" noChangeArrowheads="1" noChangeShapeType="1" noTextEdit="1"/>
              </p:cNvSpPr>
              <p:nvPr/>
            </p:nvSpPr>
            <p:spPr>
              <a:xfrm>
                <a:off x="5879691" y="5044458"/>
                <a:ext cx="5122606" cy="369332"/>
              </a:xfrm>
              <a:prstGeom prst="rect">
                <a:avLst/>
              </a:prstGeom>
              <a:blipFill>
                <a:blip r:embed="rId4"/>
                <a:stretch>
                  <a:fillRect l="-1071"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60747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61C1A5-468C-42D8-AB73-69EA366EBDE9}"/>
              </a:ext>
            </a:extLst>
          </p:cNvPr>
          <p:cNvSpPr>
            <a:spLocks noGrp="1"/>
          </p:cNvSpPr>
          <p:nvPr>
            <p:ph type="title"/>
          </p:nvPr>
        </p:nvSpPr>
        <p:spPr>
          <a:xfrm>
            <a:off x="684212" y="151307"/>
            <a:ext cx="8534400" cy="1507067"/>
          </a:xfrm>
        </p:spPr>
        <p:txBody>
          <a:bodyPr/>
          <a:lstStyle/>
          <a:p>
            <a:r>
              <a:rPr lang="en-US" b="1" dirty="0"/>
              <a:t>Batter Result</a:t>
            </a:r>
          </a:p>
        </p:txBody>
      </p:sp>
      <p:pic>
        <p:nvPicPr>
          <p:cNvPr id="4" name="Content Placeholder 8">
            <a:extLst>
              <a:ext uri="{FF2B5EF4-FFF2-40B4-BE49-F238E27FC236}">
                <a16:creationId xmlns:a16="http://schemas.microsoft.com/office/drawing/2014/main" id="{8A148BB6-2A9A-44C4-B16F-A1DB3DB06D05}"/>
              </a:ext>
            </a:extLst>
          </p:cNvPr>
          <p:cNvPicPr>
            <a:picLocks noGrp="1" noChangeAspect="1"/>
          </p:cNvPicPr>
          <p:nvPr>
            <p:ph idx="1"/>
          </p:nvPr>
        </p:nvPicPr>
        <p:blipFill>
          <a:blip r:embed="rId2"/>
          <a:stretch>
            <a:fillRect/>
          </a:stretch>
        </p:blipFill>
        <p:spPr>
          <a:xfrm>
            <a:off x="1140542" y="1658374"/>
            <a:ext cx="8534400" cy="3162798"/>
          </a:xfrm>
        </p:spPr>
      </p:pic>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632EB269-D3F1-414D-8031-EB91A75F19AB}"/>
                  </a:ext>
                </a:extLst>
              </p:cNvPr>
              <p:cNvSpPr txBox="1"/>
              <p:nvPr/>
            </p:nvSpPr>
            <p:spPr>
              <a:xfrm>
                <a:off x="1189703" y="5171768"/>
                <a:ext cx="4444181" cy="646331"/>
              </a:xfrm>
              <a:prstGeom prst="rect">
                <a:avLst/>
              </a:prstGeom>
              <a:noFill/>
            </p:spPr>
            <p:txBody>
              <a:bodyPr wrap="square" rtlCol="0">
                <a:spAutoFit/>
              </a:bodyPr>
              <a:lstStyle/>
              <a:p>
                <a:r>
                  <a:rPr lang="en-US" sz="1800" dirty="0"/>
                  <a:t>Image Space : </a:t>
                </a:r>
                <a:r>
                  <a:rPr lang="en-US" sz="1800" dirty="0">
                    <a:solidFill>
                      <a:srgbClr val="FF0000"/>
                    </a:solidFill>
                  </a:rPr>
                  <a:t>x</a:t>
                </a:r>
                <a:r>
                  <a:rPr lang="en-US" sz="1800" dirty="0"/>
                  <a:t> sin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 </a:t>
                </a:r>
                <a:r>
                  <a:rPr lang="en-US" sz="1800" dirty="0">
                    <a:solidFill>
                      <a:srgbClr val="FF0000"/>
                    </a:solidFill>
                  </a:rPr>
                  <a:t>y</a:t>
                </a:r>
                <a:r>
                  <a:rPr lang="en-US" sz="1800" dirty="0"/>
                  <a:t> cos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 </a:t>
                </a:r>
                <a14:m>
                  <m:oMath xmlns:m="http://schemas.openxmlformats.org/officeDocument/2006/math">
                    <m:r>
                      <a:rPr lang="en-US" sz="1800" i="1" smtClean="0">
                        <a:latin typeface="Cambria Math" panose="02040503050406030204" pitchFamily="18" charset="0"/>
                        <a:ea typeface="Cambria Math" panose="02040503050406030204" pitchFamily="18" charset="0"/>
                      </a:rPr>
                      <m:t>𝜌</m:t>
                    </m:r>
                  </m:oMath>
                </a14:m>
                <a:r>
                  <a:rPr lang="en-US" sz="1800" dirty="0"/>
                  <a:t>  = 0 </a:t>
                </a:r>
              </a:p>
              <a:p>
                <a:endParaRPr lang="en-US" dirty="0"/>
              </a:p>
            </p:txBody>
          </p:sp>
        </mc:Choice>
        <mc:Fallback>
          <p:sp>
            <p:nvSpPr>
              <p:cNvPr id="5" name="Metin kutusu 4">
                <a:extLst>
                  <a:ext uri="{FF2B5EF4-FFF2-40B4-BE49-F238E27FC236}">
                    <a16:creationId xmlns:a16="http://schemas.microsoft.com/office/drawing/2014/main" id="{632EB269-D3F1-414D-8031-EB91A75F19AB}"/>
                  </a:ext>
                </a:extLst>
              </p:cNvPr>
              <p:cNvSpPr txBox="1">
                <a:spLocks noRot="1" noChangeAspect="1" noMove="1" noResize="1" noEditPoints="1" noAdjustHandles="1" noChangeArrowheads="1" noChangeShapeType="1" noTextEdit="1"/>
              </p:cNvSpPr>
              <p:nvPr/>
            </p:nvSpPr>
            <p:spPr>
              <a:xfrm>
                <a:off x="1189703" y="5171768"/>
                <a:ext cx="4444181" cy="646331"/>
              </a:xfrm>
              <a:prstGeom prst="rect">
                <a:avLst/>
              </a:prstGeom>
              <a:blipFill>
                <a:blip r:embed="rId3"/>
                <a:stretch>
                  <a:fillRect l="-1097" t="-4717" r="-6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Metin kutusu 5">
                <a:extLst>
                  <a:ext uri="{FF2B5EF4-FFF2-40B4-BE49-F238E27FC236}">
                    <a16:creationId xmlns:a16="http://schemas.microsoft.com/office/drawing/2014/main" id="{001E5AEF-4F19-40D8-8DE4-570DBB255A2B}"/>
                  </a:ext>
                </a:extLst>
              </p:cNvPr>
              <p:cNvSpPr txBox="1"/>
              <p:nvPr/>
            </p:nvSpPr>
            <p:spPr>
              <a:xfrm>
                <a:off x="5633884" y="5171768"/>
                <a:ext cx="4896465" cy="369332"/>
              </a:xfrm>
              <a:prstGeom prst="rect">
                <a:avLst/>
              </a:prstGeom>
              <a:noFill/>
            </p:spPr>
            <p:txBody>
              <a:bodyPr wrap="square" rtlCol="0">
                <a:spAutoFit/>
              </a:bodyPr>
              <a:lstStyle/>
              <a:p>
                <a:r>
                  <a:rPr lang="en-US" sz="1800" dirty="0"/>
                  <a:t>Parameter Space : x sin </a:t>
                </a:r>
                <a14:m>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𝜃</m:t>
                    </m:r>
                  </m:oMath>
                </a14:m>
                <a:r>
                  <a:rPr lang="en-US" sz="1800" dirty="0"/>
                  <a:t> - y cos </a:t>
                </a:r>
                <a14:m>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𝜃</m:t>
                    </m:r>
                  </m:oMath>
                </a14:m>
                <a:r>
                  <a:rPr lang="en-US" sz="1800" dirty="0"/>
                  <a:t> + </a:t>
                </a:r>
                <a14:m>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𝜌</m:t>
                    </m:r>
                  </m:oMath>
                </a14:m>
                <a:r>
                  <a:rPr lang="en-US" sz="1800" dirty="0"/>
                  <a:t>  = 0 </a:t>
                </a:r>
              </a:p>
            </p:txBody>
          </p:sp>
        </mc:Choice>
        <mc:Fallback>
          <p:sp>
            <p:nvSpPr>
              <p:cNvPr id="6" name="Metin kutusu 5">
                <a:extLst>
                  <a:ext uri="{FF2B5EF4-FFF2-40B4-BE49-F238E27FC236}">
                    <a16:creationId xmlns:a16="http://schemas.microsoft.com/office/drawing/2014/main" id="{001E5AEF-4F19-40D8-8DE4-570DBB255A2B}"/>
                  </a:ext>
                </a:extLst>
              </p:cNvPr>
              <p:cNvSpPr txBox="1">
                <a:spLocks noRot="1" noChangeAspect="1" noMove="1" noResize="1" noEditPoints="1" noAdjustHandles="1" noChangeArrowheads="1" noChangeShapeType="1" noTextEdit="1"/>
              </p:cNvSpPr>
              <p:nvPr/>
            </p:nvSpPr>
            <p:spPr>
              <a:xfrm>
                <a:off x="5633884" y="5171768"/>
                <a:ext cx="4896465" cy="369332"/>
              </a:xfrm>
              <a:prstGeom prst="rect">
                <a:avLst/>
              </a:prstGeom>
              <a:blipFill>
                <a:blip r:embed="rId4"/>
                <a:stretch>
                  <a:fillRect l="-996" t="-8197" r="-623" b="-24590"/>
                </a:stretch>
              </a:blipFill>
            </p:spPr>
            <p:txBody>
              <a:bodyPr/>
              <a:lstStyle/>
              <a:p>
                <a:r>
                  <a:rPr lang="en-US">
                    <a:noFill/>
                  </a:rPr>
                  <a:t> </a:t>
                </a:r>
              </a:p>
            </p:txBody>
          </p:sp>
        </mc:Fallback>
      </mc:AlternateContent>
    </p:spTree>
    <p:extLst>
      <p:ext uri="{BB962C8B-B14F-4D97-AF65-F5344CB8AC3E}">
        <p14:creationId xmlns:p14="http://schemas.microsoft.com/office/powerpoint/2010/main" val="413193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88AF4E-0789-4E98-9102-E21B7ABAADA0}"/>
              </a:ext>
            </a:extLst>
          </p:cNvPr>
          <p:cNvSpPr>
            <a:spLocks noGrp="1"/>
          </p:cNvSpPr>
          <p:nvPr>
            <p:ph type="title"/>
          </p:nvPr>
        </p:nvSpPr>
        <p:spPr>
          <a:xfrm>
            <a:off x="684212" y="259461"/>
            <a:ext cx="8534400" cy="1507067"/>
          </a:xfrm>
        </p:spPr>
        <p:txBody>
          <a:bodyPr/>
          <a:lstStyle/>
          <a:p>
            <a:r>
              <a:rPr lang="en-US" b="1" dirty="0"/>
              <a:t>Batter Result</a:t>
            </a:r>
          </a:p>
        </p:txBody>
      </p:sp>
      <p:pic>
        <p:nvPicPr>
          <p:cNvPr id="4" name="Content Placeholder 4">
            <a:extLst>
              <a:ext uri="{FF2B5EF4-FFF2-40B4-BE49-F238E27FC236}">
                <a16:creationId xmlns:a16="http://schemas.microsoft.com/office/drawing/2014/main" id="{69878F9F-BBE3-46EE-B0B4-8FCBA99ABE00}"/>
              </a:ext>
            </a:extLst>
          </p:cNvPr>
          <p:cNvPicPr>
            <a:picLocks noGrp="1" noChangeAspect="1"/>
          </p:cNvPicPr>
          <p:nvPr>
            <p:ph idx="1"/>
          </p:nvPr>
        </p:nvPicPr>
        <p:blipFill>
          <a:blip r:embed="rId2"/>
          <a:stretch>
            <a:fillRect/>
          </a:stretch>
        </p:blipFill>
        <p:spPr>
          <a:xfrm>
            <a:off x="1018509" y="1766528"/>
            <a:ext cx="8534400" cy="2992581"/>
          </a:xfrm>
        </p:spPr>
      </p:pic>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97FBCD2E-13AD-4860-939F-2DCEA34B46C4}"/>
                  </a:ext>
                </a:extLst>
              </p:cNvPr>
              <p:cNvSpPr txBox="1"/>
              <p:nvPr/>
            </p:nvSpPr>
            <p:spPr>
              <a:xfrm>
                <a:off x="1018509" y="5083277"/>
                <a:ext cx="4369568" cy="369332"/>
              </a:xfrm>
              <a:prstGeom prst="rect">
                <a:avLst/>
              </a:prstGeom>
              <a:noFill/>
            </p:spPr>
            <p:txBody>
              <a:bodyPr wrap="square" rtlCol="0">
                <a:spAutoFit/>
              </a:bodyPr>
              <a:lstStyle/>
              <a:p>
                <a:r>
                  <a:rPr lang="en-US" sz="1800" dirty="0"/>
                  <a:t>Image Space : </a:t>
                </a:r>
                <a:r>
                  <a:rPr lang="en-US" sz="1800" dirty="0">
                    <a:solidFill>
                      <a:srgbClr val="FF0000"/>
                    </a:solidFill>
                  </a:rPr>
                  <a:t>x</a:t>
                </a:r>
                <a:r>
                  <a:rPr lang="en-US" sz="1800" dirty="0"/>
                  <a:t> sin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 </a:t>
                </a:r>
                <a:r>
                  <a:rPr lang="en-US" sz="1800" dirty="0">
                    <a:solidFill>
                      <a:srgbClr val="FF0000"/>
                    </a:solidFill>
                  </a:rPr>
                  <a:t>y</a:t>
                </a:r>
                <a:r>
                  <a:rPr lang="en-US" sz="1800" dirty="0"/>
                  <a:t> cos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 </a:t>
                </a:r>
                <a14:m>
                  <m:oMath xmlns:m="http://schemas.openxmlformats.org/officeDocument/2006/math">
                    <m:r>
                      <a:rPr lang="en-US" sz="1800" i="1" smtClean="0">
                        <a:latin typeface="Cambria Math" panose="02040503050406030204" pitchFamily="18" charset="0"/>
                        <a:ea typeface="Cambria Math" panose="02040503050406030204" pitchFamily="18" charset="0"/>
                      </a:rPr>
                      <m:t>𝜌</m:t>
                    </m:r>
                  </m:oMath>
                </a14:m>
                <a:r>
                  <a:rPr lang="en-US" sz="1800" dirty="0"/>
                  <a:t>  = 0 </a:t>
                </a:r>
              </a:p>
            </p:txBody>
          </p:sp>
        </mc:Choice>
        <mc:Fallback>
          <p:sp>
            <p:nvSpPr>
              <p:cNvPr id="5" name="Metin kutusu 4">
                <a:extLst>
                  <a:ext uri="{FF2B5EF4-FFF2-40B4-BE49-F238E27FC236}">
                    <a16:creationId xmlns:a16="http://schemas.microsoft.com/office/drawing/2014/main" id="{97FBCD2E-13AD-4860-939F-2DCEA34B46C4}"/>
                  </a:ext>
                </a:extLst>
              </p:cNvPr>
              <p:cNvSpPr txBox="1">
                <a:spLocks noRot="1" noChangeAspect="1" noMove="1" noResize="1" noEditPoints="1" noAdjustHandles="1" noChangeArrowheads="1" noChangeShapeType="1" noTextEdit="1"/>
              </p:cNvSpPr>
              <p:nvPr/>
            </p:nvSpPr>
            <p:spPr>
              <a:xfrm>
                <a:off x="1018509" y="5083277"/>
                <a:ext cx="4369568" cy="369332"/>
              </a:xfrm>
              <a:prstGeom prst="rect">
                <a:avLst/>
              </a:prstGeom>
              <a:blipFill>
                <a:blip r:embed="rId3"/>
                <a:stretch>
                  <a:fillRect l="-1116" t="-10000" r="-2371"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Metin kutusu 5">
                <a:extLst>
                  <a:ext uri="{FF2B5EF4-FFF2-40B4-BE49-F238E27FC236}">
                    <a16:creationId xmlns:a16="http://schemas.microsoft.com/office/drawing/2014/main" id="{B7CB34CB-D9CC-4E4E-8EC0-8B4C9E87783D}"/>
                  </a:ext>
                </a:extLst>
              </p:cNvPr>
              <p:cNvSpPr txBox="1"/>
              <p:nvPr/>
            </p:nvSpPr>
            <p:spPr>
              <a:xfrm>
                <a:off x="5614219" y="5083277"/>
                <a:ext cx="4910343" cy="646331"/>
              </a:xfrm>
              <a:prstGeom prst="rect">
                <a:avLst/>
              </a:prstGeom>
              <a:noFill/>
            </p:spPr>
            <p:txBody>
              <a:bodyPr wrap="square" rtlCol="0">
                <a:spAutoFit/>
              </a:bodyPr>
              <a:lstStyle/>
              <a:p>
                <a:r>
                  <a:rPr lang="en-US" sz="1800" dirty="0"/>
                  <a:t>Parameter Space : x sin </a:t>
                </a:r>
                <a14:m>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𝜃</m:t>
                    </m:r>
                  </m:oMath>
                </a14:m>
                <a:r>
                  <a:rPr lang="en-US" sz="1800" dirty="0"/>
                  <a:t> - y cos </a:t>
                </a:r>
                <a14:m>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𝜃</m:t>
                    </m:r>
                  </m:oMath>
                </a14:m>
                <a:r>
                  <a:rPr lang="en-US" sz="1800" dirty="0"/>
                  <a:t> + </a:t>
                </a:r>
                <a14:m>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𝜌</m:t>
                    </m:r>
                  </m:oMath>
                </a14:m>
                <a:r>
                  <a:rPr lang="en-US" sz="1800" dirty="0"/>
                  <a:t>  = 0 </a:t>
                </a:r>
              </a:p>
              <a:p>
                <a:endParaRPr lang="en-US" dirty="0"/>
              </a:p>
            </p:txBody>
          </p:sp>
        </mc:Choice>
        <mc:Fallback>
          <p:sp>
            <p:nvSpPr>
              <p:cNvPr id="6" name="Metin kutusu 5">
                <a:extLst>
                  <a:ext uri="{FF2B5EF4-FFF2-40B4-BE49-F238E27FC236}">
                    <a16:creationId xmlns:a16="http://schemas.microsoft.com/office/drawing/2014/main" id="{B7CB34CB-D9CC-4E4E-8EC0-8B4C9E87783D}"/>
                  </a:ext>
                </a:extLst>
              </p:cNvPr>
              <p:cNvSpPr txBox="1">
                <a:spLocks noRot="1" noChangeAspect="1" noMove="1" noResize="1" noEditPoints="1" noAdjustHandles="1" noChangeArrowheads="1" noChangeShapeType="1" noTextEdit="1"/>
              </p:cNvSpPr>
              <p:nvPr/>
            </p:nvSpPr>
            <p:spPr>
              <a:xfrm>
                <a:off x="5614219" y="5083277"/>
                <a:ext cx="4910343" cy="646331"/>
              </a:xfrm>
              <a:prstGeom prst="rect">
                <a:avLst/>
              </a:prstGeom>
              <a:blipFill>
                <a:blip r:embed="rId4"/>
                <a:stretch>
                  <a:fillRect l="-1118" t="-5660" r="-248"/>
                </a:stretch>
              </a:blipFill>
            </p:spPr>
            <p:txBody>
              <a:bodyPr/>
              <a:lstStyle/>
              <a:p>
                <a:r>
                  <a:rPr lang="en-US">
                    <a:noFill/>
                  </a:rPr>
                  <a:t> </a:t>
                </a:r>
              </a:p>
            </p:txBody>
          </p:sp>
        </mc:Fallback>
      </mc:AlternateContent>
    </p:spTree>
    <p:extLst>
      <p:ext uri="{BB962C8B-B14F-4D97-AF65-F5344CB8AC3E}">
        <p14:creationId xmlns:p14="http://schemas.microsoft.com/office/powerpoint/2010/main" val="1113777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A79ED5-A3A0-4C88-BA8C-00A7DFACB958}"/>
              </a:ext>
            </a:extLst>
          </p:cNvPr>
          <p:cNvSpPr>
            <a:spLocks noGrp="1"/>
          </p:cNvSpPr>
          <p:nvPr>
            <p:ph type="title"/>
          </p:nvPr>
        </p:nvSpPr>
        <p:spPr>
          <a:xfrm>
            <a:off x="684212" y="229964"/>
            <a:ext cx="8534400" cy="1507067"/>
          </a:xfrm>
        </p:spPr>
        <p:txBody>
          <a:bodyPr/>
          <a:lstStyle/>
          <a:p>
            <a:r>
              <a:rPr lang="en-US" b="1" dirty="0"/>
              <a:t>Results</a:t>
            </a:r>
          </a:p>
        </p:txBody>
      </p:sp>
      <p:pic>
        <p:nvPicPr>
          <p:cNvPr id="4" name="Picture 6">
            <a:extLst>
              <a:ext uri="{FF2B5EF4-FFF2-40B4-BE49-F238E27FC236}">
                <a16:creationId xmlns:a16="http://schemas.microsoft.com/office/drawing/2014/main" id="{ADC36265-18E8-4E0B-B5E1-7CEE483C5DE7}"/>
              </a:ext>
            </a:extLst>
          </p:cNvPr>
          <p:cNvPicPr>
            <a:picLocks noGrp="1" noChangeAspect="1"/>
          </p:cNvPicPr>
          <p:nvPr>
            <p:ph idx="1"/>
          </p:nvPr>
        </p:nvPicPr>
        <p:blipFill>
          <a:blip r:embed="rId2"/>
          <a:stretch>
            <a:fillRect/>
          </a:stretch>
        </p:blipFill>
        <p:spPr>
          <a:xfrm>
            <a:off x="2176044" y="1865108"/>
            <a:ext cx="6960518" cy="3817937"/>
          </a:xfrm>
          <a:prstGeom prst="rect">
            <a:avLst/>
          </a:prstGeom>
          <a:ln>
            <a:noFill/>
          </a:ln>
          <a:effectLst>
            <a:softEdge rad="112500"/>
          </a:effectLst>
        </p:spPr>
      </p:pic>
    </p:spTree>
    <p:extLst>
      <p:ext uri="{BB962C8B-B14F-4D97-AF65-F5344CB8AC3E}">
        <p14:creationId xmlns:p14="http://schemas.microsoft.com/office/powerpoint/2010/main" val="2161788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71A18E-2B6F-4C8B-B45B-E6282865DF49}"/>
              </a:ext>
            </a:extLst>
          </p:cNvPr>
          <p:cNvSpPr>
            <a:spLocks noGrp="1"/>
          </p:cNvSpPr>
          <p:nvPr>
            <p:ph type="title"/>
          </p:nvPr>
        </p:nvSpPr>
        <p:spPr>
          <a:xfrm>
            <a:off x="684212" y="200467"/>
            <a:ext cx="8534400" cy="1507067"/>
          </a:xfrm>
        </p:spPr>
        <p:txBody>
          <a:bodyPr/>
          <a:lstStyle/>
          <a:p>
            <a:r>
              <a:rPr lang="en-US" b="1" dirty="0"/>
              <a:t>Issues in Hough Transform</a:t>
            </a:r>
          </a:p>
        </p:txBody>
      </p:sp>
      <p:sp>
        <p:nvSpPr>
          <p:cNvPr id="3" name="İçerik Yer Tutucusu 2">
            <a:extLst>
              <a:ext uri="{FF2B5EF4-FFF2-40B4-BE49-F238E27FC236}">
                <a16:creationId xmlns:a16="http://schemas.microsoft.com/office/drawing/2014/main" id="{60D49515-B179-4469-8C2C-D08BBAEE81FE}"/>
              </a:ext>
            </a:extLst>
          </p:cNvPr>
          <p:cNvSpPr>
            <a:spLocks noGrp="1"/>
          </p:cNvSpPr>
          <p:nvPr>
            <p:ph idx="1"/>
          </p:nvPr>
        </p:nvSpPr>
        <p:spPr>
          <a:xfrm>
            <a:off x="684212" y="1963993"/>
            <a:ext cx="9836304" cy="4112341"/>
          </a:xfrm>
        </p:spPr>
        <p:txBody>
          <a:bodyPr anchor="t">
            <a:normAutofit fontScale="77500" lnSpcReduction="20000"/>
          </a:bodyPr>
          <a:lstStyle/>
          <a:p>
            <a:r>
              <a:rPr lang="en-US" sz="3200" dirty="0">
                <a:solidFill>
                  <a:schemeClr val="tx1"/>
                </a:solidFill>
              </a:rPr>
              <a:t>How large should the accumulator cell be?</a:t>
            </a:r>
          </a:p>
          <a:p>
            <a:pPr lvl="1"/>
            <a:r>
              <a:rPr lang="en-US" sz="2800" dirty="0">
                <a:solidFill>
                  <a:schemeClr val="tx1"/>
                </a:solidFill>
              </a:rPr>
              <a:t>Too large</a:t>
            </a:r>
            <a:r>
              <a:rPr lang="en-GB" sz="2800" dirty="0">
                <a:solidFill>
                  <a:schemeClr val="tx1"/>
                </a:solidFill>
                <a:effectLst/>
              </a:rPr>
              <a:t> </a:t>
            </a:r>
            <a:r>
              <a:rPr lang="en-US" sz="2800" dirty="0">
                <a:solidFill>
                  <a:schemeClr val="tx1"/>
                </a:solidFill>
              </a:rPr>
              <a:t>, unusual</a:t>
            </a:r>
            <a:r>
              <a:rPr lang="en-US" dirty="0">
                <a:solidFill>
                  <a:schemeClr val="tx1"/>
                </a:solidFill>
              </a:rPr>
              <a:t> </a:t>
            </a:r>
            <a:r>
              <a:rPr lang="en-US" sz="2800" dirty="0">
                <a:solidFill>
                  <a:schemeClr val="tx1"/>
                </a:solidFill>
              </a:rPr>
              <a:t> lines may be combined</a:t>
            </a:r>
            <a:r>
              <a:rPr lang="en-US" dirty="0">
                <a:solidFill>
                  <a:schemeClr val="tx1"/>
                </a:solidFill>
              </a:rPr>
              <a:t> </a:t>
            </a:r>
            <a:r>
              <a:rPr lang="en-US" sz="2800" dirty="0">
                <a:solidFill>
                  <a:schemeClr val="tx1"/>
                </a:solidFill>
              </a:rPr>
              <a:t> </a:t>
            </a:r>
          </a:p>
          <a:p>
            <a:pPr lvl="1"/>
            <a:r>
              <a:rPr lang="en-US" sz="2800" dirty="0">
                <a:solidFill>
                  <a:schemeClr val="tx1"/>
                </a:solidFill>
              </a:rPr>
              <a:t>Too minimal</a:t>
            </a:r>
            <a:r>
              <a:rPr lang="en-GB" sz="2800" dirty="0">
                <a:solidFill>
                  <a:schemeClr val="tx1"/>
                </a:solidFill>
                <a:effectLst/>
              </a:rPr>
              <a:t> </a:t>
            </a:r>
            <a:r>
              <a:rPr lang="en-US" sz="2800" dirty="0">
                <a:solidFill>
                  <a:schemeClr val="tx1"/>
                </a:solidFill>
              </a:rPr>
              <a:t>, and noise causes lines to be ignored</a:t>
            </a:r>
            <a:r>
              <a:rPr lang="en-US" dirty="0">
                <a:solidFill>
                  <a:schemeClr val="tx1"/>
                </a:solidFill>
              </a:rPr>
              <a:t> </a:t>
            </a:r>
            <a:r>
              <a:rPr lang="en-US" sz="2800" dirty="0">
                <a:solidFill>
                  <a:schemeClr val="tx1"/>
                </a:solidFill>
              </a:rPr>
              <a:t> </a:t>
            </a:r>
          </a:p>
          <a:p>
            <a:pPr lvl="1"/>
            <a:endParaRPr lang="en-US" sz="2800" dirty="0">
              <a:solidFill>
                <a:schemeClr val="tx1"/>
              </a:solidFill>
            </a:endParaRPr>
          </a:p>
          <a:p>
            <a:r>
              <a:rPr lang="en-US" sz="3200" dirty="0">
                <a:solidFill>
                  <a:schemeClr val="tx1"/>
                </a:solidFill>
              </a:rPr>
              <a:t>How many lines?</a:t>
            </a:r>
          </a:p>
          <a:p>
            <a:pPr lvl="1"/>
            <a:r>
              <a:rPr lang="en-US" sz="2800" dirty="0">
                <a:solidFill>
                  <a:schemeClr val="tx1"/>
                </a:solidFill>
              </a:rPr>
              <a:t>Calculate</a:t>
            </a:r>
            <a:r>
              <a:rPr lang="en-US" dirty="0">
                <a:solidFill>
                  <a:schemeClr val="tx1"/>
                </a:solidFill>
              </a:rPr>
              <a:t> </a:t>
            </a:r>
            <a:r>
              <a:rPr lang="en-US" sz="2800" dirty="0">
                <a:solidFill>
                  <a:schemeClr val="tx1"/>
                </a:solidFill>
              </a:rPr>
              <a:t> the points</a:t>
            </a:r>
            <a:r>
              <a:rPr lang="en-US" dirty="0">
                <a:solidFill>
                  <a:schemeClr val="tx1"/>
                </a:solidFill>
              </a:rPr>
              <a:t> </a:t>
            </a:r>
            <a:r>
              <a:rPr lang="en-US" sz="2800" dirty="0">
                <a:solidFill>
                  <a:schemeClr val="tx1"/>
                </a:solidFill>
              </a:rPr>
              <a:t> in the accumulator array</a:t>
            </a:r>
          </a:p>
          <a:p>
            <a:pPr lvl="1"/>
            <a:endParaRPr lang="en-US" sz="2800" dirty="0">
              <a:solidFill>
                <a:schemeClr val="tx1"/>
              </a:solidFill>
            </a:endParaRPr>
          </a:p>
          <a:p>
            <a:r>
              <a:rPr lang="en-US" sz="3200" dirty="0">
                <a:solidFill>
                  <a:schemeClr val="tx1"/>
                </a:solidFill>
              </a:rPr>
              <a:t>Handling </a:t>
            </a:r>
            <a:r>
              <a:rPr lang="en-US" dirty="0">
                <a:solidFill>
                  <a:schemeClr val="tx1"/>
                </a:solidFill>
              </a:rPr>
              <a:t>incorrect </a:t>
            </a:r>
            <a:r>
              <a:rPr lang="en-US" sz="3200" dirty="0">
                <a:solidFill>
                  <a:schemeClr val="tx1"/>
                </a:solidFill>
              </a:rPr>
              <a:t> edge location?</a:t>
            </a:r>
          </a:p>
          <a:p>
            <a:pPr lvl="1"/>
            <a:r>
              <a:rPr lang="en-US" sz="2800" dirty="0">
                <a:solidFill>
                  <a:schemeClr val="tx1"/>
                </a:solidFill>
              </a:rPr>
              <a:t>Increase</a:t>
            </a:r>
            <a:r>
              <a:rPr lang="en-US" dirty="0">
                <a:solidFill>
                  <a:schemeClr val="tx1"/>
                </a:solidFill>
              </a:rPr>
              <a:t> </a:t>
            </a:r>
            <a:r>
              <a:rPr lang="en-US" sz="2800" dirty="0">
                <a:solidFill>
                  <a:schemeClr val="tx1"/>
                </a:solidFill>
              </a:rPr>
              <a:t> area</a:t>
            </a:r>
            <a:r>
              <a:rPr lang="en-US" dirty="0">
                <a:solidFill>
                  <a:schemeClr val="tx1"/>
                </a:solidFill>
              </a:rPr>
              <a:t> </a:t>
            </a:r>
            <a:r>
              <a:rPr lang="en-US" sz="2800" dirty="0">
                <a:solidFill>
                  <a:schemeClr val="tx1"/>
                </a:solidFill>
              </a:rPr>
              <a:t> in accumulator rather then single point</a:t>
            </a:r>
          </a:p>
          <a:p>
            <a:endParaRPr lang="en-US" dirty="0"/>
          </a:p>
        </p:txBody>
      </p:sp>
    </p:spTree>
    <p:extLst>
      <p:ext uri="{BB962C8B-B14F-4D97-AF65-F5344CB8AC3E}">
        <p14:creationId xmlns:p14="http://schemas.microsoft.com/office/powerpoint/2010/main" val="2037969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9C40EB-3036-468D-82BB-EDC4CA19689D}"/>
              </a:ext>
            </a:extLst>
          </p:cNvPr>
          <p:cNvSpPr>
            <a:spLocks noGrp="1"/>
          </p:cNvSpPr>
          <p:nvPr>
            <p:ph type="title"/>
          </p:nvPr>
        </p:nvSpPr>
        <p:spPr>
          <a:xfrm>
            <a:off x="703876" y="269293"/>
            <a:ext cx="8534400" cy="1507067"/>
          </a:xfrm>
        </p:spPr>
        <p:txBody>
          <a:bodyPr/>
          <a:lstStyle/>
          <a:p>
            <a:r>
              <a:rPr lang="en-US" b="1" dirty="0"/>
              <a:t>overview</a:t>
            </a:r>
          </a:p>
        </p:txBody>
      </p:sp>
      <p:sp>
        <p:nvSpPr>
          <p:cNvPr id="3" name="İçerik Yer Tutucusu 2">
            <a:extLst>
              <a:ext uri="{FF2B5EF4-FFF2-40B4-BE49-F238E27FC236}">
                <a16:creationId xmlns:a16="http://schemas.microsoft.com/office/drawing/2014/main" id="{2D65C61E-00CD-4C62-A23B-D84ED4DD5F5B}"/>
              </a:ext>
            </a:extLst>
          </p:cNvPr>
          <p:cNvSpPr>
            <a:spLocks noGrp="1"/>
          </p:cNvSpPr>
          <p:nvPr>
            <p:ph idx="1"/>
          </p:nvPr>
        </p:nvSpPr>
        <p:spPr>
          <a:xfrm>
            <a:off x="703876" y="2081161"/>
            <a:ext cx="9108718" cy="3149600"/>
          </a:xfrm>
        </p:spPr>
        <p:txBody>
          <a:bodyPr anchor="t"/>
          <a:lstStyle/>
          <a:p>
            <a:pPr>
              <a:buFont typeface="Wingdings" panose="05000000000000000000" pitchFamily="2" charset="2"/>
              <a:buChar char="v"/>
            </a:pPr>
            <a:r>
              <a:rPr lang="en-US" b="1" dirty="0">
                <a:solidFill>
                  <a:schemeClr val="tx1"/>
                </a:solidFill>
              </a:rPr>
              <a:t>Hybrid CNN and RNN artificial neural networks approach </a:t>
            </a:r>
          </a:p>
          <a:p>
            <a:pPr>
              <a:buFont typeface="Wingdings" panose="05000000000000000000" pitchFamily="2" charset="2"/>
              <a:buChar char="v"/>
            </a:pPr>
            <a:r>
              <a:rPr lang="en-US" b="1" i="0" dirty="0">
                <a:solidFill>
                  <a:schemeClr val="tx1"/>
                </a:solidFill>
                <a:effectLst/>
                <a:latin typeface="arial" panose="020B0604020202020204" pitchFamily="34" charset="0"/>
              </a:rPr>
              <a:t>Hough transform conventional </a:t>
            </a:r>
            <a:r>
              <a:rPr lang="en-US" b="1" dirty="0">
                <a:solidFill>
                  <a:schemeClr val="tx1"/>
                </a:solidFill>
              </a:rPr>
              <a:t>approach </a:t>
            </a:r>
          </a:p>
          <a:p>
            <a:pPr>
              <a:buFont typeface="Wingdings" panose="05000000000000000000" pitchFamily="2" charset="2"/>
              <a:buChar char="v"/>
            </a:pPr>
            <a:r>
              <a:rPr lang="en-US" b="1" dirty="0">
                <a:solidFill>
                  <a:schemeClr val="tx1"/>
                </a:solidFill>
              </a:rPr>
              <a:t>curve fitting </a:t>
            </a:r>
            <a:r>
              <a:rPr lang="en-US" b="1" i="0" dirty="0">
                <a:solidFill>
                  <a:schemeClr val="tx1"/>
                </a:solidFill>
                <a:effectLst/>
                <a:latin typeface="arial" panose="020B0604020202020204" pitchFamily="34" charset="0"/>
              </a:rPr>
              <a:t>conventional </a:t>
            </a:r>
            <a:r>
              <a:rPr lang="en-US" b="1" dirty="0">
                <a:solidFill>
                  <a:schemeClr val="tx1"/>
                </a:solidFill>
              </a:rPr>
              <a:t>approach </a:t>
            </a:r>
          </a:p>
          <a:p>
            <a:pPr>
              <a:buFont typeface="Wingdings" panose="05000000000000000000" pitchFamily="2" charset="2"/>
              <a:buChar char="v"/>
            </a:pPr>
            <a:endParaRPr lang="en-US" b="1" dirty="0">
              <a:solidFill>
                <a:schemeClr val="tx1"/>
              </a:solidFill>
            </a:endParaRPr>
          </a:p>
          <a:p>
            <a:pPr marL="0" indent="0">
              <a:buNone/>
            </a:pPr>
            <a:endParaRPr lang="en-US" b="1" dirty="0">
              <a:solidFill>
                <a:schemeClr val="tx1"/>
              </a:solidFill>
            </a:endParaRPr>
          </a:p>
        </p:txBody>
      </p:sp>
    </p:spTree>
    <p:extLst>
      <p:ext uri="{BB962C8B-B14F-4D97-AF65-F5344CB8AC3E}">
        <p14:creationId xmlns:p14="http://schemas.microsoft.com/office/powerpoint/2010/main" val="3951663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56095E-9FE2-4251-97BB-F1E35C63C4BD}"/>
              </a:ext>
            </a:extLst>
          </p:cNvPr>
          <p:cNvSpPr>
            <a:spLocks noGrp="1"/>
          </p:cNvSpPr>
          <p:nvPr>
            <p:ph type="title"/>
          </p:nvPr>
        </p:nvSpPr>
        <p:spPr>
          <a:xfrm>
            <a:off x="684212" y="298791"/>
            <a:ext cx="8534400" cy="1507067"/>
          </a:xfrm>
        </p:spPr>
        <p:txBody>
          <a:bodyPr/>
          <a:lstStyle/>
          <a:p>
            <a:r>
              <a:rPr lang="en-US" b="1" dirty="0"/>
              <a:t>Code Implementation</a:t>
            </a:r>
          </a:p>
        </p:txBody>
      </p:sp>
      <p:sp>
        <p:nvSpPr>
          <p:cNvPr id="3" name="İçerik Yer Tutucusu 2">
            <a:extLst>
              <a:ext uri="{FF2B5EF4-FFF2-40B4-BE49-F238E27FC236}">
                <a16:creationId xmlns:a16="http://schemas.microsoft.com/office/drawing/2014/main" id="{AF5FE250-8513-4FE1-A131-92B97F6C1B98}"/>
              </a:ext>
            </a:extLst>
          </p:cNvPr>
          <p:cNvSpPr>
            <a:spLocks noGrp="1"/>
          </p:cNvSpPr>
          <p:nvPr>
            <p:ph idx="1"/>
          </p:nvPr>
        </p:nvSpPr>
        <p:spPr>
          <a:xfrm>
            <a:off x="684212" y="1805858"/>
            <a:ext cx="8534400" cy="3615267"/>
          </a:xfrm>
        </p:spPr>
        <p:txBody>
          <a:bodyPr anchor="t"/>
          <a:lstStyle/>
          <a:p>
            <a:r>
              <a:rPr lang="en-US" dirty="0">
                <a:solidFill>
                  <a:schemeClr val="tx1"/>
                </a:solidFill>
              </a:rPr>
              <a:t>Step 1 : Take image/video as an Input.</a:t>
            </a:r>
          </a:p>
          <a:p>
            <a:r>
              <a:rPr lang="en-US" dirty="0">
                <a:solidFill>
                  <a:schemeClr val="tx1"/>
                </a:solidFill>
              </a:rPr>
              <a:t>Step 2 : Check input channel whether it is RGB or different.</a:t>
            </a:r>
          </a:p>
          <a:p>
            <a:r>
              <a:rPr lang="en-US" dirty="0">
                <a:solidFill>
                  <a:schemeClr val="tx1"/>
                </a:solidFill>
              </a:rPr>
              <a:t>Step 3 : Convert input into grayscale.</a:t>
            </a:r>
          </a:p>
          <a:p>
            <a:r>
              <a:rPr lang="en-US" dirty="0">
                <a:solidFill>
                  <a:schemeClr val="tx1"/>
                </a:solidFill>
              </a:rPr>
              <a:t>Step 4 : Apply edge detection on grayscale input.</a:t>
            </a:r>
          </a:p>
          <a:p>
            <a:r>
              <a:rPr lang="en-US" dirty="0">
                <a:solidFill>
                  <a:schemeClr val="tx1"/>
                </a:solidFill>
              </a:rPr>
              <a:t>Step 5 : Apply Hough Transform on edge map.</a:t>
            </a:r>
          </a:p>
          <a:p>
            <a:r>
              <a:rPr lang="en-US" dirty="0">
                <a:solidFill>
                  <a:schemeClr val="tx1"/>
                </a:solidFill>
              </a:rPr>
              <a:t>Step 6 : Draw line on detected lane.</a:t>
            </a:r>
          </a:p>
          <a:p>
            <a:endParaRPr lang="en-US" dirty="0"/>
          </a:p>
        </p:txBody>
      </p:sp>
    </p:spTree>
    <p:extLst>
      <p:ext uri="{BB962C8B-B14F-4D97-AF65-F5344CB8AC3E}">
        <p14:creationId xmlns:p14="http://schemas.microsoft.com/office/powerpoint/2010/main" val="655155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F9333B-1891-4556-8481-04F0EC5A79CA}"/>
              </a:ext>
            </a:extLst>
          </p:cNvPr>
          <p:cNvSpPr>
            <a:spLocks noGrp="1"/>
          </p:cNvSpPr>
          <p:nvPr>
            <p:ph type="title"/>
          </p:nvPr>
        </p:nvSpPr>
        <p:spPr>
          <a:xfrm>
            <a:off x="684212" y="151306"/>
            <a:ext cx="8534400" cy="1507067"/>
          </a:xfrm>
        </p:spPr>
        <p:txBody>
          <a:bodyPr/>
          <a:lstStyle/>
          <a:p>
            <a:r>
              <a:rPr lang="en-US" b="1" dirty="0"/>
              <a:t>Conclusion</a:t>
            </a:r>
          </a:p>
        </p:txBody>
      </p:sp>
      <p:sp>
        <p:nvSpPr>
          <p:cNvPr id="3" name="İçerik Yer Tutucusu 2">
            <a:extLst>
              <a:ext uri="{FF2B5EF4-FFF2-40B4-BE49-F238E27FC236}">
                <a16:creationId xmlns:a16="http://schemas.microsoft.com/office/drawing/2014/main" id="{FB030A19-0551-4CBA-A883-EA03F95FAD36}"/>
              </a:ext>
            </a:extLst>
          </p:cNvPr>
          <p:cNvSpPr>
            <a:spLocks noGrp="1"/>
          </p:cNvSpPr>
          <p:nvPr>
            <p:ph idx="1"/>
          </p:nvPr>
        </p:nvSpPr>
        <p:spPr>
          <a:xfrm>
            <a:off x="684212" y="2229465"/>
            <a:ext cx="8534400" cy="3615267"/>
          </a:xfrm>
        </p:spPr>
        <p:txBody>
          <a:bodyPr anchor="t"/>
          <a:lstStyle/>
          <a:p>
            <a:r>
              <a:rPr lang="en-US" dirty="0">
                <a:solidFill>
                  <a:schemeClr val="tx1"/>
                </a:solidFill>
              </a:rPr>
              <a:t>Hough transform perform accurately for the simple shape like line but in terms of curve and other shape it is not accurate.</a:t>
            </a:r>
          </a:p>
          <a:p>
            <a:r>
              <a:rPr lang="en-US" dirty="0">
                <a:solidFill>
                  <a:schemeClr val="tx1"/>
                </a:solidFill>
              </a:rPr>
              <a:t>Also while in detecting lane there is other noise like dirt, missing lane , incomplete road marks are important factor that affect the accuracy and result.</a:t>
            </a:r>
          </a:p>
          <a:p>
            <a:r>
              <a:rPr lang="en-US" dirty="0">
                <a:solidFill>
                  <a:schemeClr val="tx1"/>
                </a:solidFill>
              </a:rPr>
              <a:t>Hough transform required pre processed data like edge map, filtered image.</a:t>
            </a:r>
          </a:p>
          <a:p>
            <a:endParaRPr lang="en-US" dirty="0"/>
          </a:p>
        </p:txBody>
      </p:sp>
    </p:spTree>
    <p:extLst>
      <p:ext uri="{BB962C8B-B14F-4D97-AF65-F5344CB8AC3E}">
        <p14:creationId xmlns:p14="http://schemas.microsoft.com/office/powerpoint/2010/main" val="1475323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DE444D-7092-4CB8-A39F-0BE5920FC7CE}"/>
              </a:ext>
            </a:extLst>
          </p:cNvPr>
          <p:cNvSpPr>
            <a:spLocks noGrp="1"/>
          </p:cNvSpPr>
          <p:nvPr>
            <p:ph type="title"/>
          </p:nvPr>
        </p:nvSpPr>
        <p:spPr>
          <a:xfrm>
            <a:off x="684212" y="141474"/>
            <a:ext cx="8534400" cy="1507067"/>
          </a:xfrm>
        </p:spPr>
        <p:txBody>
          <a:bodyPr/>
          <a:lstStyle/>
          <a:p>
            <a:r>
              <a:rPr lang="en-US" b="1" dirty="0"/>
              <a:t>Curve fitting</a:t>
            </a:r>
          </a:p>
        </p:txBody>
      </p:sp>
      <p:pic>
        <p:nvPicPr>
          <p:cNvPr id="7" name="Picture 8" descr="Chart, radar chart&#10;&#10;Description automatically generated">
            <a:extLst>
              <a:ext uri="{FF2B5EF4-FFF2-40B4-BE49-F238E27FC236}">
                <a16:creationId xmlns:a16="http://schemas.microsoft.com/office/drawing/2014/main" id="{05CA8421-8D27-402C-AC1D-67493582D8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87" r="19145" b="-2"/>
          <a:stretch/>
        </p:blipFill>
        <p:spPr>
          <a:xfrm>
            <a:off x="781832" y="1232452"/>
            <a:ext cx="4237429" cy="4466656"/>
          </a:xfrm>
          <a:prstGeom prst="rect">
            <a:avLst/>
          </a:prstGeom>
          <a:ln>
            <a:noFill/>
          </a:ln>
          <a:effectLst>
            <a:outerShdw blurRad="292100" dist="139700" dir="2700000" algn="tl" rotWithShape="0">
              <a:srgbClr val="333333">
                <a:alpha val="65000"/>
              </a:srgbClr>
            </a:outerShdw>
          </a:effectLst>
        </p:spPr>
      </p:pic>
      <p:pic>
        <p:nvPicPr>
          <p:cNvPr id="21" name="Picture 6" descr="A picture containing tiled, tile, checker&#10;&#10;Description automatically generated">
            <a:extLst>
              <a:ext uri="{FF2B5EF4-FFF2-40B4-BE49-F238E27FC236}">
                <a16:creationId xmlns:a16="http://schemas.microsoft.com/office/drawing/2014/main" id="{CF78A22E-9287-462B-BFF0-38EA1835775D}"/>
              </a:ext>
            </a:extLst>
          </p:cNvPr>
          <p:cNvPicPr>
            <a:picLocks noChangeAspect="1"/>
          </p:cNvPicPr>
          <p:nvPr/>
        </p:nvPicPr>
        <p:blipFill rotWithShape="1">
          <a:blip r:embed="rId3">
            <a:extLst>
              <a:ext uri="{28A0092B-C50C-407E-A947-70E740481C1C}">
                <a14:useLocalDpi xmlns:a14="http://schemas.microsoft.com/office/drawing/2010/main" val="0"/>
              </a:ext>
            </a:extLst>
          </a:blip>
          <a:srcRect l="13414" r="11552"/>
          <a:stretch/>
        </p:blipFill>
        <p:spPr>
          <a:xfrm>
            <a:off x="6102628" y="1139136"/>
            <a:ext cx="4824068" cy="2635974"/>
          </a:xfrm>
          <a:prstGeom prst="rect">
            <a:avLst/>
          </a:prstGeom>
          <a:ln>
            <a:noFill/>
          </a:ln>
          <a:effectLst>
            <a:outerShdw blurRad="292100" dist="139700" dir="2700000" algn="tl" rotWithShape="0">
              <a:srgbClr val="333333">
                <a:alpha val="65000"/>
              </a:srgbClr>
            </a:outerShdw>
          </a:effectLst>
        </p:spPr>
      </p:pic>
      <p:pic>
        <p:nvPicPr>
          <p:cNvPr id="23" name="Picture 4" descr="A picture containing text, waffle iron, white, appliance&#10;&#10;Description automatically generated">
            <a:extLst>
              <a:ext uri="{FF2B5EF4-FFF2-40B4-BE49-F238E27FC236}">
                <a16:creationId xmlns:a16="http://schemas.microsoft.com/office/drawing/2014/main" id="{5F70A78C-7C3F-4DB9-AC87-C70F561D0C28}"/>
              </a:ext>
            </a:extLst>
          </p:cNvPr>
          <p:cNvPicPr>
            <a:picLocks noChangeAspect="1"/>
          </p:cNvPicPr>
          <p:nvPr/>
        </p:nvPicPr>
        <p:blipFill rotWithShape="1">
          <a:blip r:embed="rId4">
            <a:extLst>
              <a:ext uri="{28A0092B-C50C-407E-A947-70E740481C1C}">
                <a14:useLocalDpi xmlns:a14="http://schemas.microsoft.com/office/drawing/2010/main" val="0"/>
              </a:ext>
            </a:extLst>
          </a:blip>
          <a:srcRect t="13725" b="22080"/>
          <a:stretch/>
        </p:blipFill>
        <p:spPr>
          <a:xfrm>
            <a:off x="6096001" y="4121746"/>
            <a:ext cx="4824068" cy="23226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688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784A80-52CC-4067-8247-5F9A02D72400}"/>
              </a:ext>
            </a:extLst>
          </p:cNvPr>
          <p:cNvSpPr>
            <a:spLocks noGrp="1"/>
          </p:cNvSpPr>
          <p:nvPr>
            <p:ph type="title"/>
          </p:nvPr>
        </p:nvSpPr>
        <p:spPr>
          <a:xfrm>
            <a:off x="684212" y="269293"/>
            <a:ext cx="8534400" cy="1507067"/>
          </a:xfrm>
        </p:spPr>
        <p:txBody>
          <a:bodyPr/>
          <a:lstStyle/>
          <a:p>
            <a:r>
              <a:rPr lang="en-US" b="1" dirty="0"/>
              <a:t>Curve fitting</a:t>
            </a:r>
            <a:endParaRPr lang="en-US" dirty="0"/>
          </a:p>
        </p:txBody>
      </p:sp>
      <p:pic>
        <p:nvPicPr>
          <p:cNvPr id="4" name="Picture 4" descr="A map of the world&#10;&#10;Description automatically generated with low confidence">
            <a:extLst>
              <a:ext uri="{FF2B5EF4-FFF2-40B4-BE49-F238E27FC236}">
                <a16:creationId xmlns:a16="http://schemas.microsoft.com/office/drawing/2014/main" id="{ADC3462D-DCDB-4225-868F-04295BF183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1856489"/>
            <a:ext cx="5962877" cy="2640887"/>
          </a:xfrm>
          <a:prstGeom prst="rect">
            <a:avLst/>
          </a:prstGeom>
          <a:ln>
            <a:noFill/>
          </a:ln>
          <a:effectLst>
            <a:outerShdw blurRad="292100" dist="139700" dir="2700000" algn="tl" rotWithShape="0">
              <a:srgbClr val="333333">
                <a:alpha val="65000"/>
              </a:srgbClr>
            </a:outerShdw>
          </a:effectLst>
        </p:spPr>
      </p:pic>
      <p:pic>
        <p:nvPicPr>
          <p:cNvPr id="5" name="Picture 2" descr="A road with cars on it and trees on the side&#10;&#10;Description automatically generated with low confidence">
            <a:extLst>
              <a:ext uri="{FF2B5EF4-FFF2-40B4-BE49-F238E27FC236}">
                <a16:creationId xmlns:a16="http://schemas.microsoft.com/office/drawing/2014/main" id="{8722CDAF-6DB2-4556-B075-67BAC7EA10C4}"/>
              </a:ext>
            </a:extLst>
          </p:cNvPr>
          <p:cNvPicPr>
            <a:picLocks noChangeAspect="1"/>
          </p:cNvPicPr>
          <p:nvPr/>
        </p:nvPicPr>
        <p:blipFill rotWithShape="1">
          <a:blip r:embed="rId3">
            <a:extLst>
              <a:ext uri="{28A0092B-C50C-407E-A947-70E740481C1C}">
                <a14:useLocalDpi xmlns:a14="http://schemas.microsoft.com/office/drawing/2010/main" val="0"/>
              </a:ext>
            </a:extLst>
          </a:blip>
          <a:srcRect r="49657"/>
          <a:stretch/>
        </p:blipFill>
        <p:spPr>
          <a:xfrm>
            <a:off x="7116832" y="605414"/>
            <a:ext cx="4203560" cy="2763296"/>
          </a:xfrm>
          <a:prstGeom prst="rect">
            <a:avLst/>
          </a:prstGeom>
          <a:ln>
            <a:noFill/>
          </a:ln>
          <a:effectLst>
            <a:outerShdw blurRad="292100" dist="139700" dir="2700000" algn="tl" rotWithShape="0">
              <a:srgbClr val="333333">
                <a:alpha val="65000"/>
              </a:srgbClr>
            </a:outerShdw>
          </a:effectLst>
        </p:spPr>
      </p:pic>
      <p:pic>
        <p:nvPicPr>
          <p:cNvPr id="6" name="Picture 5" descr="A road with cars on it and trees on the side&#10;&#10;Description automatically generated with low confidence">
            <a:extLst>
              <a:ext uri="{FF2B5EF4-FFF2-40B4-BE49-F238E27FC236}">
                <a16:creationId xmlns:a16="http://schemas.microsoft.com/office/drawing/2014/main" id="{240F6828-9AC3-4383-9A47-AFBC6A593FC1}"/>
              </a:ext>
            </a:extLst>
          </p:cNvPr>
          <p:cNvPicPr>
            <a:picLocks noChangeAspect="1"/>
          </p:cNvPicPr>
          <p:nvPr/>
        </p:nvPicPr>
        <p:blipFill rotWithShape="1">
          <a:blip r:embed="rId3">
            <a:extLst>
              <a:ext uri="{28A0092B-C50C-407E-A947-70E740481C1C}">
                <a14:useLocalDpi xmlns:a14="http://schemas.microsoft.com/office/drawing/2010/main" val="0"/>
              </a:ext>
            </a:extLst>
          </a:blip>
          <a:srcRect l="50379"/>
          <a:stretch/>
        </p:blipFill>
        <p:spPr>
          <a:xfrm>
            <a:off x="7073738" y="3825411"/>
            <a:ext cx="4289748" cy="2763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7550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587263-A0B6-498F-AB2E-1F6738C38E6F}"/>
              </a:ext>
            </a:extLst>
          </p:cNvPr>
          <p:cNvSpPr>
            <a:spLocks noGrp="1"/>
          </p:cNvSpPr>
          <p:nvPr>
            <p:ph type="title"/>
          </p:nvPr>
        </p:nvSpPr>
        <p:spPr>
          <a:xfrm>
            <a:off x="684212" y="0"/>
            <a:ext cx="8534400" cy="1507067"/>
          </a:xfrm>
        </p:spPr>
        <p:txBody>
          <a:bodyPr/>
          <a:lstStyle/>
          <a:p>
            <a:r>
              <a:rPr lang="en-US" b="1" dirty="0"/>
              <a:t>Curve fitting</a:t>
            </a:r>
            <a:endParaRPr lang="en-US" dirty="0"/>
          </a:p>
        </p:txBody>
      </p:sp>
      <p:pic>
        <p:nvPicPr>
          <p:cNvPr id="4" name="Picture 22" descr="A picture containing text, businesscard&#10;&#10;Description automatically generated">
            <a:extLst>
              <a:ext uri="{FF2B5EF4-FFF2-40B4-BE49-F238E27FC236}">
                <a16:creationId xmlns:a16="http://schemas.microsoft.com/office/drawing/2014/main" id="{BE1691DE-B39F-4DDD-9F52-96A5EB0C97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2365580"/>
            <a:ext cx="4061097" cy="2658704"/>
          </a:xfrm>
          <a:prstGeom prst="rect">
            <a:avLst/>
          </a:prstGeom>
          <a:ln>
            <a:noFill/>
          </a:ln>
          <a:effectLst>
            <a:outerShdw blurRad="292100" dist="139700" dir="2700000" algn="tl" rotWithShape="0">
              <a:srgbClr val="333333">
                <a:alpha val="65000"/>
              </a:srgbClr>
            </a:outerShdw>
          </a:effectLst>
        </p:spPr>
      </p:pic>
      <p:pic>
        <p:nvPicPr>
          <p:cNvPr id="5" name="Picture 16" descr="Chart, line chart&#10;&#10;Description automatically generated">
            <a:extLst>
              <a:ext uri="{FF2B5EF4-FFF2-40B4-BE49-F238E27FC236}">
                <a16:creationId xmlns:a16="http://schemas.microsoft.com/office/drawing/2014/main" id="{90E6AEE9-1BC0-425F-9111-116DBC533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023" y="3918215"/>
            <a:ext cx="5764906" cy="2421260"/>
          </a:xfrm>
          <a:prstGeom prst="rect">
            <a:avLst/>
          </a:prstGeom>
          <a:ln>
            <a:noFill/>
          </a:ln>
          <a:effectLst>
            <a:outerShdw blurRad="292100" dist="139700" dir="2700000" algn="tl" rotWithShape="0">
              <a:srgbClr val="333333">
                <a:alpha val="65000"/>
              </a:srgbClr>
            </a:outerShdw>
          </a:effectLst>
        </p:spPr>
      </p:pic>
      <p:pic>
        <p:nvPicPr>
          <p:cNvPr id="6" name="Picture 12" descr="A picture containing text, scene, way, road&#10;&#10;Description automatically generated">
            <a:extLst>
              <a:ext uri="{FF2B5EF4-FFF2-40B4-BE49-F238E27FC236}">
                <a16:creationId xmlns:a16="http://schemas.microsoft.com/office/drawing/2014/main" id="{B50D57EE-C1CE-494B-B8FE-4ED50B5A3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503" y="1303973"/>
            <a:ext cx="6782864" cy="23909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2739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FB5B18-B4BE-4F0F-B1BE-603A52AC0F65}"/>
              </a:ext>
            </a:extLst>
          </p:cNvPr>
          <p:cNvSpPr>
            <a:spLocks noGrp="1"/>
          </p:cNvSpPr>
          <p:nvPr>
            <p:ph type="title"/>
          </p:nvPr>
        </p:nvSpPr>
        <p:spPr>
          <a:xfrm>
            <a:off x="792367" y="103240"/>
            <a:ext cx="8534400" cy="911186"/>
          </a:xfrm>
        </p:spPr>
        <p:txBody>
          <a:bodyPr/>
          <a:lstStyle/>
          <a:p>
            <a:r>
              <a:rPr lang="en-US" b="1" dirty="0"/>
              <a:t>Curve fitting</a:t>
            </a:r>
            <a:endParaRPr lang="en-US" dirty="0"/>
          </a:p>
        </p:txBody>
      </p:sp>
      <p:pic>
        <p:nvPicPr>
          <p:cNvPr id="4" name="Picture 2" descr="A picture containing text, scene, way, road&#10;&#10;Description automatically generated">
            <a:extLst>
              <a:ext uri="{FF2B5EF4-FFF2-40B4-BE49-F238E27FC236}">
                <a16:creationId xmlns:a16="http://schemas.microsoft.com/office/drawing/2014/main" id="{A7000EF6-ACC3-4FEE-8FD9-47259E23AC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874" y="1196102"/>
            <a:ext cx="8415727" cy="2692279"/>
          </a:xfrm>
          <a:prstGeom prst="rect">
            <a:avLst/>
          </a:prstGeom>
          <a:ln>
            <a:noFill/>
          </a:ln>
          <a:effectLst>
            <a:outerShdw blurRad="292100" dist="139700" dir="2700000" algn="tl" rotWithShape="0">
              <a:srgbClr val="333333">
                <a:alpha val="65000"/>
              </a:srgbClr>
            </a:outerShdw>
          </a:effectLst>
        </p:spPr>
      </p:pic>
      <p:pic>
        <p:nvPicPr>
          <p:cNvPr id="5" name="Picture 6" descr="A picture containing scene, sky, outdoor, way&#10;&#10;Description automatically generated">
            <a:extLst>
              <a:ext uri="{FF2B5EF4-FFF2-40B4-BE49-F238E27FC236}">
                <a16:creationId xmlns:a16="http://schemas.microsoft.com/office/drawing/2014/main" id="{DD7863A6-90A8-4DF8-B3CA-F567DB39B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27" y="4070058"/>
            <a:ext cx="4466240" cy="2488136"/>
          </a:xfrm>
          <a:prstGeom prst="rect">
            <a:avLst/>
          </a:prstGeom>
          <a:ln>
            <a:noFill/>
          </a:ln>
          <a:effectLst>
            <a:outerShdw blurRad="292100" dist="139700" dir="2700000" algn="tl" rotWithShape="0">
              <a:srgbClr val="333333">
                <a:alpha val="65000"/>
              </a:srgbClr>
            </a:outerShdw>
          </a:effectLst>
        </p:spPr>
      </p:pic>
      <p:pic>
        <p:nvPicPr>
          <p:cNvPr id="6" name="Picture 8" descr="A picture containing diagram&#10;&#10;Description automatically generated">
            <a:extLst>
              <a:ext uri="{FF2B5EF4-FFF2-40B4-BE49-F238E27FC236}">
                <a16:creationId xmlns:a16="http://schemas.microsoft.com/office/drawing/2014/main" id="{E4B975A7-5919-4D13-BDF4-7BFF4F839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070058"/>
            <a:ext cx="4447027" cy="24881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0224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3E161A-AF7F-4C60-B5B6-6E11B57E9989}"/>
              </a:ext>
            </a:extLst>
          </p:cNvPr>
          <p:cNvSpPr>
            <a:spLocks noGrp="1"/>
          </p:cNvSpPr>
          <p:nvPr>
            <p:ph type="title"/>
          </p:nvPr>
        </p:nvSpPr>
        <p:spPr>
          <a:xfrm>
            <a:off x="684212" y="-67734"/>
            <a:ext cx="8534400" cy="1507067"/>
          </a:xfrm>
        </p:spPr>
        <p:txBody>
          <a:bodyPr/>
          <a:lstStyle/>
          <a:p>
            <a:r>
              <a:rPr lang="en-US" b="1" dirty="0"/>
              <a:t>Curve fitting</a:t>
            </a:r>
            <a:endParaRPr lang="en-US" dirty="0"/>
          </a:p>
        </p:txBody>
      </p:sp>
      <p:pic>
        <p:nvPicPr>
          <p:cNvPr id="4" name="Picture 2" descr="Chart, histogram&#10;&#10;Description automatically generated">
            <a:extLst>
              <a:ext uri="{FF2B5EF4-FFF2-40B4-BE49-F238E27FC236}">
                <a16:creationId xmlns:a16="http://schemas.microsoft.com/office/drawing/2014/main" id="{E0D872DE-B196-416D-96BB-07C6A0648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2566" y="1782419"/>
            <a:ext cx="5934414" cy="3707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100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793C70-668A-4A84-B0CE-1BDADB585014}"/>
              </a:ext>
            </a:extLst>
          </p:cNvPr>
          <p:cNvSpPr>
            <a:spLocks noGrp="1"/>
          </p:cNvSpPr>
          <p:nvPr>
            <p:ph type="title"/>
          </p:nvPr>
        </p:nvSpPr>
        <p:spPr>
          <a:xfrm>
            <a:off x="684212" y="0"/>
            <a:ext cx="8534400" cy="1507067"/>
          </a:xfrm>
        </p:spPr>
        <p:txBody>
          <a:bodyPr/>
          <a:lstStyle/>
          <a:p>
            <a:r>
              <a:rPr lang="en-US" b="1" dirty="0"/>
              <a:t>Curve fitting</a:t>
            </a:r>
            <a:endParaRPr lang="en-US" dirty="0"/>
          </a:p>
        </p:txBody>
      </p:sp>
      <p:pic>
        <p:nvPicPr>
          <p:cNvPr id="4" name="Picture 4" descr="A picture containing text, clock&#10;&#10;Description automatically generated">
            <a:extLst>
              <a:ext uri="{FF2B5EF4-FFF2-40B4-BE49-F238E27FC236}">
                <a16:creationId xmlns:a16="http://schemas.microsoft.com/office/drawing/2014/main" id="{7CD6C86F-43A0-4662-B5CC-D1339DE242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293" r="8355" b="-1"/>
          <a:stretch/>
        </p:blipFill>
        <p:spPr>
          <a:xfrm>
            <a:off x="684212" y="1826137"/>
            <a:ext cx="3432650" cy="3614738"/>
          </a:xfrm>
          <a:prstGeom prst="rect">
            <a:avLst/>
          </a:prstGeom>
          <a:ln>
            <a:noFill/>
          </a:ln>
          <a:effectLst>
            <a:outerShdw blurRad="292100" dist="139700" dir="2700000" algn="tl" rotWithShape="0">
              <a:srgbClr val="333333">
                <a:alpha val="65000"/>
              </a:srgbClr>
            </a:outerShdw>
          </a:effectLst>
        </p:spPr>
      </p:pic>
      <p:pic>
        <p:nvPicPr>
          <p:cNvPr id="5" name="Picture 6" descr="A screenshot of a computer&#10;&#10;Description automatically generated with low confidence">
            <a:extLst>
              <a:ext uri="{FF2B5EF4-FFF2-40B4-BE49-F238E27FC236}">
                <a16:creationId xmlns:a16="http://schemas.microsoft.com/office/drawing/2014/main" id="{ACC79178-2C61-416A-98F0-82C193333A50}"/>
              </a:ext>
            </a:extLst>
          </p:cNvPr>
          <p:cNvPicPr>
            <a:picLocks noChangeAspect="1"/>
          </p:cNvPicPr>
          <p:nvPr/>
        </p:nvPicPr>
        <p:blipFill rotWithShape="1">
          <a:blip r:embed="rId3">
            <a:extLst>
              <a:ext uri="{28A0092B-C50C-407E-A947-70E740481C1C}">
                <a14:useLocalDpi xmlns:a14="http://schemas.microsoft.com/office/drawing/2010/main" val="0"/>
              </a:ext>
            </a:extLst>
          </a:blip>
          <a:srcRect t="945" b="7985"/>
          <a:stretch/>
        </p:blipFill>
        <p:spPr>
          <a:xfrm>
            <a:off x="6096000" y="1167131"/>
            <a:ext cx="4539788" cy="2480637"/>
          </a:xfrm>
          <a:prstGeom prst="rect">
            <a:avLst/>
          </a:prstGeom>
          <a:ln>
            <a:noFill/>
          </a:ln>
          <a:effectLst>
            <a:outerShdw blurRad="292100" dist="139700" dir="2700000" algn="tl" rotWithShape="0">
              <a:srgbClr val="333333">
                <a:alpha val="65000"/>
              </a:srgbClr>
            </a:outerShdw>
          </a:effectLst>
        </p:spPr>
      </p:pic>
      <p:pic>
        <p:nvPicPr>
          <p:cNvPr id="6" name="Picture 8" descr="Histogram&#10;&#10;Description automatically generated with medium confidence">
            <a:extLst>
              <a:ext uri="{FF2B5EF4-FFF2-40B4-BE49-F238E27FC236}">
                <a16:creationId xmlns:a16="http://schemas.microsoft.com/office/drawing/2014/main" id="{428A49D4-3545-4060-AAAB-FEB4C3A8F411}"/>
              </a:ext>
            </a:extLst>
          </p:cNvPr>
          <p:cNvPicPr>
            <a:picLocks noChangeAspect="1"/>
          </p:cNvPicPr>
          <p:nvPr/>
        </p:nvPicPr>
        <p:blipFill rotWithShape="1">
          <a:blip r:embed="rId4">
            <a:extLst>
              <a:ext uri="{28A0092B-C50C-407E-A947-70E740481C1C}">
                <a14:useLocalDpi xmlns:a14="http://schemas.microsoft.com/office/drawing/2010/main" val="0"/>
              </a:ext>
            </a:extLst>
          </a:blip>
          <a:srcRect t="4603" b="10182"/>
          <a:stretch/>
        </p:blipFill>
        <p:spPr>
          <a:xfrm>
            <a:off x="6096000" y="4262108"/>
            <a:ext cx="4564568" cy="2197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950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DB297B-9F7E-4EC1-B959-FF25E6DFC520}"/>
              </a:ext>
            </a:extLst>
          </p:cNvPr>
          <p:cNvSpPr>
            <a:spLocks noGrp="1"/>
          </p:cNvSpPr>
          <p:nvPr>
            <p:ph type="title"/>
          </p:nvPr>
        </p:nvSpPr>
        <p:spPr>
          <a:xfrm>
            <a:off x="684212" y="82481"/>
            <a:ext cx="8534400" cy="1507067"/>
          </a:xfrm>
        </p:spPr>
        <p:txBody>
          <a:bodyPr/>
          <a:lstStyle/>
          <a:p>
            <a:r>
              <a:rPr lang="en-US" b="1" dirty="0"/>
              <a:t>Curve fitting</a:t>
            </a:r>
            <a:endParaRPr lang="en-US" dirty="0"/>
          </a:p>
        </p:txBody>
      </p:sp>
      <p:pic>
        <p:nvPicPr>
          <p:cNvPr id="4" name="Picture 6" descr="A picture containing icon&#10;&#10;Description automatically generated">
            <a:extLst>
              <a:ext uri="{FF2B5EF4-FFF2-40B4-BE49-F238E27FC236}">
                <a16:creationId xmlns:a16="http://schemas.microsoft.com/office/drawing/2014/main" id="{71BF125E-58CC-4417-9966-10B667872D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031" y="2093986"/>
            <a:ext cx="5928874" cy="3330229"/>
          </a:xfrm>
          <a:prstGeom prst="rect">
            <a:avLst/>
          </a:prstGeom>
        </p:spPr>
      </p:pic>
      <p:pic>
        <p:nvPicPr>
          <p:cNvPr id="5" name="Picture 4" descr="Diagram&#10;&#10;Description automatically generated">
            <a:extLst>
              <a:ext uri="{FF2B5EF4-FFF2-40B4-BE49-F238E27FC236}">
                <a16:creationId xmlns:a16="http://schemas.microsoft.com/office/drawing/2014/main" id="{4F4BE3D7-4229-4AF8-8B98-9A190F6F5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254" y="1361963"/>
            <a:ext cx="5294715" cy="4566691"/>
          </a:xfrm>
          <a:prstGeom prst="rect">
            <a:avLst/>
          </a:prstGeom>
        </p:spPr>
      </p:pic>
    </p:spTree>
    <p:extLst>
      <p:ext uri="{BB962C8B-B14F-4D97-AF65-F5344CB8AC3E}">
        <p14:creationId xmlns:p14="http://schemas.microsoft.com/office/powerpoint/2010/main" val="682440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656A06-FDB1-4441-B65F-F3F62F6D6B0F}"/>
              </a:ext>
            </a:extLst>
          </p:cNvPr>
          <p:cNvSpPr>
            <a:spLocks noGrp="1"/>
          </p:cNvSpPr>
          <p:nvPr>
            <p:ph type="title"/>
          </p:nvPr>
        </p:nvSpPr>
        <p:spPr>
          <a:xfrm>
            <a:off x="684212" y="298790"/>
            <a:ext cx="8534400" cy="1507067"/>
          </a:xfrm>
        </p:spPr>
        <p:txBody>
          <a:bodyPr/>
          <a:lstStyle/>
          <a:p>
            <a:r>
              <a:rPr lang="en-US" b="1" dirty="0"/>
              <a:t>Curve fitting</a:t>
            </a:r>
            <a:endParaRPr lang="en-US" dirty="0"/>
          </a:p>
        </p:txBody>
      </p:sp>
      <p:pic>
        <p:nvPicPr>
          <p:cNvPr id="4" name="Picture 4" descr="A picture containing text, screenshot, display&#10;&#10;Description automatically generated">
            <a:extLst>
              <a:ext uri="{FF2B5EF4-FFF2-40B4-BE49-F238E27FC236}">
                <a16:creationId xmlns:a16="http://schemas.microsoft.com/office/drawing/2014/main" id="{DEC538E1-C028-4D63-91BD-68F7D3D392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94" y="2607730"/>
            <a:ext cx="3711262" cy="2209992"/>
          </a:xfrm>
          <a:prstGeom prst="rect">
            <a:avLst/>
          </a:prstGeom>
        </p:spPr>
      </p:pic>
      <p:pic>
        <p:nvPicPr>
          <p:cNvPr id="5" name="Picture 3" descr="A picture containing text, scene, road, way&#10;&#10;Description automatically generated">
            <a:extLst>
              <a:ext uri="{FF2B5EF4-FFF2-40B4-BE49-F238E27FC236}">
                <a16:creationId xmlns:a16="http://schemas.microsoft.com/office/drawing/2014/main" id="{71CB93AE-228B-47A7-9D8C-15CC0800D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006" y="2607730"/>
            <a:ext cx="4036516" cy="2209992"/>
          </a:xfrm>
          <a:prstGeom prst="rect">
            <a:avLst/>
          </a:prstGeom>
        </p:spPr>
      </p:pic>
      <p:pic>
        <p:nvPicPr>
          <p:cNvPr id="6" name="Picture 2" descr="A picture containing text, sky, outdoor, road&#10;&#10;Description automatically generated">
            <a:extLst>
              <a:ext uri="{FF2B5EF4-FFF2-40B4-BE49-F238E27FC236}">
                <a16:creationId xmlns:a16="http://schemas.microsoft.com/office/drawing/2014/main" id="{212D9019-1B3A-4DA4-AAFB-76E8B8ADE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995" y="2607730"/>
            <a:ext cx="3745749" cy="2209992"/>
          </a:xfrm>
          <a:prstGeom prst="rect">
            <a:avLst/>
          </a:prstGeom>
        </p:spPr>
      </p:pic>
    </p:spTree>
    <p:extLst>
      <p:ext uri="{BB962C8B-B14F-4D97-AF65-F5344CB8AC3E}">
        <p14:creationId xmlns:p14="http://schemas.microsoft.com/office/powerpoint/2010/main" val="125063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7F6142-2BD9-4A0D-A2B1-4550DAC9594F}"/>
              </a:ext>
            </a:extLst>
          </p:cNvPr>
          <p:cNvSpPr>
            <a:spLocks noGrp="1"/>
          </p:cNvSpPr>
          <p:nvPr>
            <p:ph type="title"/>
          </p:nvPr>
        </p:nvSpPr>
        <p:spPr>
          <a:xfrm>
            <a:off x="1191107" y="581255"/>
            <a:ext cx="8534400" cy="999068"/>
          </a:xfrm>
        </p:spPr>
        <p:txBody>
          <a:bodyPr/>
          <a:lstStyle/>
          <a:p>
            <a:r>
              <a:rPr lang="en-US" b="1" dirty="0"/>
              <a:t>What is CNN and how it works?</a:t>
            </a:r>
          </a:p>
        </p:txBody>
      </p:sp>
      <p:pic>
        <p:nvPicPr>
          <p:cNvPr id="1028" name="Picture 4" descr="A Comprehensive Guide to Convolutional Neural Networks — the ELI5 way | by  Sumit Saha | Towards Data Science">
            <a:extLst>
              <a:ext uri="{FF2B5EF4-FFF2-40B4-BE49-F238E27FC236}">
                <a16:creationId xmlns:a16="http://schemas.microsoft.com/office/drawing/2014/main" id="{5F5DE318-9110-4AF3-BB26-8C5A0185D0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612" y="1849780"/>
            <a:ext cx="9831389" cy="4779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427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540BFC-D291-40FD-B270-8C2F35C1EBF5}"/>
              </a:ext>
            </a:extLst>
          </p:cNvPr>
          <p:cNvSpPr>
            <a:spLocks noGrp="1"/>
          </p:cNvSpPr>
          <p:nvPr>
            <p:ph type="title"/>
          </p:nvPr>
        </p:nvSpPr>
        <p:spPr>
          <a:xfrm>
            <a:off x="353111" y="318455"/>
            <a:ext cx="11170295" cy="1185882"/>
          </a:xfrm>
        </p:spPr>
        <p:txBody>
          <a:bodyPr>
            <a:normAutofit fontScale="90000"/>
          </a:bodyPr>
          <a:lstStyle/>
          <a:p>
            <a:r>
              <a:rPr lang="en-US" b="1" dirty="0"/>
              <a:t>Comparison between deep learning and conventional methods</a:t>
            </a:r>
          </a:p>
        </p:txBody>
      </p:sp>
      <p:pic>
        <p:nvPicPr>
          <p:cNvPr id="5" name="İçerik Yer Tutucusu 4">
            <a:extLst>
              <a:ext uri="{FF2B5EF4-FFF2-40B4-BE49-F238E27FC236}">
                <a16:creationId xmlns:a16="http://schemas.microsoft.com/office/drawing/2014/main" id="{6AB2B859-CE6E-44BA-93DA-D7D1A941E903}"/>
              </a:ext>
            </a:extLst>
          </p:cNvPr>
          <p:cNvPicPr>
            <a:picLocks noGrp="1" noChangeAspect="1"/>
          </p:cNvPicPr>
          <p:nvPr>
            <p:ph idx="1"/>
          </p:nvPr>
        </p:nvPicPr>
        <p:blipFill>
          <a:blip r:embed="rId2"/>
          <a:stretch>
            <a:fillRect/>
          </a:stretch>
        </p:blipFill>
        <p:spPr>
          <a:xfrm>
            <a:off x="1910048" y="1914831"/>
            <a:ext cx="8113938" cy="39845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867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EB277D-E164-4801-9770-A3C1007DA75E}"/>
              </a:ext>
            </a:extLst>
          </p:cNvPr>
          <p:cNvSpPr>
            <a:spLocks noGrp="1"/>
          </p:cNvSpPr>
          <p:nvPr>
            <p:ph type="title"/>
          </p:nvPr>
        </p:nvSpPr>
        <p:spPr>
          <a:xfrm>
            <a:off x="684212" y="72648"/>
            <a:ext cx="8534400" cy="1507067"/>
          </a:xfrm>
        </p:spPr>
        <p:txBody>
          <a:bodyPr>
            <a:normAutofit fontScale="90000"/>
          </a:bodyPr>
          <a:lstStyle/>
          <a:p>
            <a:r>
              <a:rPr lang="en-US" b="1" dirty="0"/>
              <a:t>Comparison between deep learning and conventional methods</a:t>
            </a:r>
            <a:endParaRPr lang="en-US" dirty="0"/>
          </a:p>
        </p:txBody>
      </p:sp>
      <p:pic>
        <p:nvPicPr>
          <p:cNvPr id="5" name="İçerik Yer Tutucusu 4">
            <a:extLst>
              <a:ext uri="{FF2B5EF4-FFF2-40B4-BE49-F238E27FC236}">
                <a16:creationId xmlns:a16="http://schemas.microsoft.com/office/drawing/2014/main" id="{B83F517D-E0A2-43B9-8332-2DF024E24B94}"/>
              </a:ext>
            </a:extLst>
          </p:cNvPr>
          <p:cNvPicPr>
            <a:picLocks noGrp="1" noChangeAspect="1"/>
          </p:cNvPicPr>
          <p:nvPr>
            <p:ph idx="1"/>
          </p:nvPr>
        </p:nvPicPr>
        <p:blipFill rotWithShape="1">
          <a:blip r:embed="rId2"/>
          <a:srcRect b="5820"/>
          <a:stretch/>
        </p:blipFill>
        <p:spPr>
          <a:xfrm>
            <a:off x="7178390" y="1832564"/>
            <a:ext cx="4825147" cy="30049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Resim 6">
            <a:extLst>
              <a:ext uri="{FF2B5EF4-FFF2-40B4-BE49-F238E27FC236}">
                <a16:creationId xmlns:a16="http://schemas.microsoft.com/office/drawing/2014/main" id="{C9DB1782-9D2D-423F-88ED-5E6A6B65AD87}"/>
              </a:ext>
            </a:extLst>
          </p:cNvPr>
          <p:cNvPicPr>
            <a:picLocks noChangeAspect="1"/>
          </p:cNvPicPr>
          <p:nvPr/>
        </p:nvPicPr>
        <p:blipFill>
          <a:blip r:embed="rId3"/>
          <a:stretch>
            <a:fillRect/>
          </a:stretch>
        </p:blipFill>
        <p:spPr>
          <a:xfrm>
            <a:off x="150556" y="1832564"/>
            <a:ext cx="6840179" cy="4218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3269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0A8213-FA47-425B-916E-8A1474066455}"/>
              </a:ext>
            </a:extLst>
          </p:cNvPr>
          <p:cNvSpPr>
            <a:spLocks noGrp="1"/>
          </p:cNvSpPr>
          <p:nvPr>
            <p:ph type="title"/>
          </p:nvPr>
        </p:nvSpPr>
        <p:spPr>
          <a:xfrm>
            <a:off x="684212" y="102145"/>
            <a:ext cx="8534400" cy="1254707"/>
          </a:xfrm>
        </p:spPr>
        <p:txBody>
          <a:bodyPr/>
          <a:lstStyle/>
          <a:p>
            <a:r>
              <a:rPr lang="en-US" b="1" dirty="0"/>
              <a:t>references</a:t>
            </a:r>
          </a:p>
        </p:txBody>
      </p:sp>
      <p:sp>
        <p:nvSpPr>
          <p:cNvPr id="3" name="İçerik Yer Tutucusu 2">
            <a:extLst>
              <a:ext uri="{FF2B5EF4-FFF2-40B4-BE49-F238E27FC236}">
                <a16:creationId xmlns:a16="http://schemas.microsoft.com/office/drawing/2014/main" id="{52E59784-7FE2-44E6-86E4-0AA1A0357926}"/>
              </a:ext>
            </a:extLst>
          </p:cNvPr>
          <p:cNvSpPr>
            <a:spLocks noGrp="1"/>
          </p:cNvSpPr>
          <p:nvPr>
            <p:ph idx="1"/>
          </p:nvPr>
        </p:nvSpPr>
        <p:spPr>
          <a:xfrm>
            <a:off x="684212" y="1356852"/>
            <a:ext cx="10603220" cy="4995744"/>
          </a:xfrm>
        </p:spPr>
        <p:txBody>
          <a:bodyPr anchor="t">
            <a:normAutofit/>
          </a:bodyPr>
          <a:lstStyle/>
          <a:p>
            <a:r>
              <a:rPr lang="en-GB" sz="1800" dirty="0" err="1">
                <a:solidFill>
                  <a:schemeClr val="tx1"/>
                </a:solidFill>
              </a:rPr>
              <a:t>Mariut</a:t>
            </a:r>
            <a:r>
              <a:rPr lang="en-GB" sz="1800" dirty="0">
                <a:solidFill>
                  <a:schemeClr val="tx1"/>
                </a:solidFill>
              </a:rPr>
              <a:t>, F., C. </a:t>
            </a:r>
            <a:r>
              <a:rPr lang="en-GB" sz="1800" dirty="0" err="1">
                <a:solidFill>
                  <a:schemeClr val="tx1"/>
                </a:solidFill>
              </a:rPr>
              <a:t>Fosalau</a:t>
            </a:r>
            <a:r>
              <a:rPr lang="en-GB" sz="1800" dirty="0">
                <a:solidFill>
                  <a:schemeClr val="tx1"/>
                </a:solidFill>
              </a:rPr>
              <a:t>, and D. </a:t>
            </a:r>
            <a:r>
              <a:rPr lang="en-GB" sz="1800" dirty="0" err="1">
                <a:solidFill>
                  <a:schemeClr val="tx1"/>
                </a:solidFill>
              </a:rPr>
              <a:t>Petrisor</a:t>
            </a:r>
            <a:r>
              <a:rPr lang="en-GB" sz="1800" dirty="0">
                <a:solidFill>
                  <a:schemeClr val="tx1"/>
                </a:solidFill>
              </a:rPr>
              <a:t>. "Lane mark detection using Hough Transform" In Electrical and Power Engineering (EPE), 2012 International Conference and Exposition on, pp. 871-875. IEEE, 2012. </a:t>
            </a:r>
          </a:p>
          <a:p>
            <a:r>
              <a:rPr lang="en-GB" sz="1800" dirty="0">
                <a:solidFill>
                  <a:schemeClr val="tx1"/>
                </a:solidFill>
              </a:rPr>
              <a:t>Ghazali, </a:t>
            </a:r>
            <a:r>
              <a:rPr lang="en-GB" sz="1800" dirty="0" err="1">
                <a:solidFill>
                  <a:schemeClr val="tx1"/>
                </a:solidFill>
              </a:rPr>
              <a:t>Kamarul</a:t>
            </a:r>
            <a:r>
              <a:rPr lang="en-GB" sz="1800" dirty="0">
                <a:solidFill>
                  <a:schemeClr val="tx1"/>
                </a:solidFill>
              </a:rPr>
              <a:t>, Rui Xiao, and </a:t>
            </a:r>
            <a:r>
              <a:rPr lang="en-GB" sz="1800" dirty="0" err="1">
                <a:solidFill>
                  <a:schemeClr val="tx1"/>
                </a:solidFill>
              </a:rPr>
              <a:t>Jie</a:t>
            </a:r>
            <a:r>
              <a:rPr lang="en-GB" sz="1800" dirty="0">
                <a:solidFill>
                  <a:schemeClr val="tx1"/>
                </a:solidFill>
              </a:rPr>
              <a:t> Ma. "Road lane detection using H-maxima and improved </a:t>
            </a:r>
            <a:r>
              <a:rPr lang="en-GB" sz="1800" dirty="0" err="1">
                <a:solidFill>
                  <a:schemeClr val="tx1"/>
                </a:solidFill>
              </a:rPr>
              <a:t>hough</a:t>
            </a:r>
            <a:r>
              <a:rPr lang="en-GB" sz="1800" dirty="0">
                <a:solidFill>
                  <a:schemeClr val="tx1"/>
                </a:solidFill>
              </a:rPr>
              <a:t> transform." In Computational Intelligence, Modelling and Simulation (</a:t>
            </a:r>
            <a:r>
              <a:rPr lang="en-GB" sz="1800" dirty="0" err="1">
                <a:solidFill>
                  <a:schemeClr val="tx1"/>
                </a:solidFill>
              </a:rPr>
              <a:t>CIMSiM</a:t>
            </a:r>
            <a:r>
              <a:rPr lang="en-GB" sz="1800" dirty="0">
                <a:solidFill>
                  <a:schemeClr val="tx1"/>
                </a:solidFill>
              </a:rPr>
              <a:t>), 2012 Fourth International Conference on, pp. 205-208. IEEE, 2012.</a:t>
            </a:r>
          </a:p>
          <a:p>
            <a:r>
              <a:rPr lang="en-GB" sz="1800" dirty="0">
                <a:solidFill>
                  <a:schemeClr val="tx1"/>
                </a:solidFill>
              </a:rPr>
              <a:t> </a:t>
            </a:r>
            <a:r>
              <a:rPr lang="en-GB" sz="1800" dirty="0" err="1">
                <a:solidFill>
                  <a:schemeClr val="tx1"/>
                </a:solidFill>
              </a:rPr>
              <a:t>Ronghui</a:t>
            </a:r>
            <a:r>
              <a:rPr lang="en-GB" sz="1800" dirty="0">
                <a:solidFill>
                  <a:schemeClr val="tx1"/>
                </a:solidFill>
              </a:rPr>
              <a:t> Zhang, </a:t>
            </a:r>
            <a:r>
              <a:rPr lang="en-GB" sz="1800" dirty="0" err="1">
                <a:solidFill>
                  <a:schemeClr val="tx1"/>
                </a:solidFill>
              </a:rPr>
              <a:t>Yueying</a:t>
            </a:r>
            <a:r>
              <a:rPr lang="en-GB" sz="1800" dirty="0">
                <a:solidFill>
                  <a:schemeClr val="tx1"/>
                </a:solidFill>
              </a:rPr>
              <a:t> Wu, Wanting Gou, </a:t>
            </a:r>
            <a:r>
              <a:rPr lang="en-GB" sz="1800" dirty="0" err="1">
                <a:solidFill>
                  <a:schemeClr val="tx1"/>
                </a:solidFill>
              </a:rPr>
              <a:t>Junzhou</a:t>
            </a:r>
            <a:r>
              <a:rPr lang="en-GB" sz="1800" dirty="0">
                <a:solidFill>
                  <a:schemeClr val="tx1"/>
                </a:solidFill>
              </a:rPr>
              <a:t> Chen, "RS-Lane: A Robust Lane Detection Method Based on </a:t>
            </a:r>
            <a:r>
              <a:rPr lang="en-GB" sz="1800" dirty="0" err="1">
                <a:solidFill>
                  <a:schemeClr val="tx1"/>
                </a:solidFill>
              </a:rPr>
              <a:t>ResNeSt</a:t>
            </a:r>
            <a:r>
              <a:rPr lang="en-GB" sz="1800" dirty="0">
                <a:solidFill>
                  <a:schemeClr val="tx1"/>
                </a:solidFill>
              </a:rPr>
              <a:t> and Self-Attention Distillation for Challenging Traffic Situations", Journal of Advanced Transportation, vol. 2021, Article ID 7544355, 12 pages, 2021. </a:t>
            </a:r>
          </a:p>
          <a:p>
            <a:r>
              <a:rPr lang="en-US" sz="1800" dirty="0">
                <a:solidFill>
                  <a:schemeClr val="tx1"/>
                </a:solidFill>
              </a:rPr>
              <a:t>Zou Q, Jiang H, Dai Q, Yue Y, Chen L and Wang Q, Robust Lane Detection from Continuous Driving Scenes Using Deep Neural Networks, IEEE Transactions on Vehicular Technology, 2019.</a:t>
            </a:r>
          </a:p>
          <a:p>
            <a:r>
              <a:rPr lang="en-US" sz="1800" dirty="0">
                <a:solidFill>
                  <a:schemeClr val="tx1"/>
                </a:solidFill>
              </a:rPr>
              <a:t>Zhu, H.; Yuen, K.V.; </a:t>
            </a:r>
            <a:r>
              <a:rPr lang="en-US" sz="1800" dirty="0" err="1">
                <a:solidFill>
                  <a:schemeClr val="tx1"/>
                </a:solidFill>
              </a:rPr>
              <a:t>Mihaylova</a:t>
            </a:r>
            <a:r>
              <a:rPr lang="en-US" sz="1800" dirty="0">
                <a:solidFill>
                  <a:schemeClr val="tx1"/>
                </a:solidFill>
              </a:rPr>
              <a:t>, L.; Leung, H. Overview of environment perception for intelligent vehicles. IEEE Trans. </a:t>
            </a:r>
            <a:r>
              <a:rPr lang="en-US" sz="1800" dirty="0" err="1">
                <a:solidFill>
                  <a:schemeClr val="tx1"/>
                </a:solidFill>
              </a:rPr>
              <a:t>Intell</a:t>
            </a:r>
            <a:r>
              <a:rPr lang="en-US" sz="1800" dirty="0">
                <a:solidFill>
                  <a:schemeClr val="tx1"/>
                </a:solidFill>
              </a:rPr>
              <a:t>. Transp. Syst. 2017, 18, 2584–2601</a:t>
            </a:r>
          </a:p>
        </p:txBody>
      </p:sp>
    </p:spTree>
    <p:extLst>
      <p:ext uri="{BB962C8B-B14F-4D97-AF65-F5344CB8AC3E}">
        <p14:creationId xmlns:p14="http://schemas.microsoft.com/office/powerpoint/2010/main" val="42535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6A7982-D5A8-4E4A-84C4-801C2CBCB42B}"/>
              </a:ext>
            </a:extLst>
          </p:cNvPr>
          <p:cNvSpPr>
            <a:spLocks noGrp="1"/>
          </p:cNvSpPr>
          <p:nvPr>
            <p:ph type="title"/>
          </p:nvPr>
        </p:nvSpPr>
        <p:spPr>
          <a:xfrm>
            <a:off x="1229138" y="132523"/>
            <a:ext cx="8522873" cy="1199320"/>
          </a:xfrm>
        </p:spPr>
        <p:txBody>
          <a:bodyPr/>
          <a:lstStyle/>
          <a:p>
            <a:r>
              <a:rPr lang="en-US" b="1" dirty="0"/>
              <a:t>What is RNN and how it works</a:t>
            </a:r>
          </a:p>
        </p:txBody>
      </p:sp>
      <p:pic>
        <p:nvPicPr>
          <p:cNvPr id="2050" name="Picture 2" descr="Deep Learning – Introduction to Recurrent Neural Networks - Vinod Sharma's  Blog">
            <a:extLst>
              <a:ext uri="{FF2B5EF4-FFF2-40B4-BE49-F238E27FC236}">
                <a16:creationId xmlns:a16="http://schemas.microsoft.com/office/drawing/2014/main" id="{18D5B01B-9753-4555-AB8D-16D92605BA9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937"/>
          <a:stretch/>
        </p:blipFill>
        <p:spPr bwMode="auto">
          <a:xfrm>
            <a:off x="615193" y="1436756"/>
            <a:ext cx="9890470" cy="52887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19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8B4EB5-E200-4BC6-8D1B-CBEEEDC53D61}"/>
              </a:ext>
            </a:extLst>
          </p:cNvPr>
          <p:cNvSpPr>
            <a:spLocks noGrp="1"/>
          </p:cNvSpPr>
          <p:nvPr>
            <p:ph type="title"/>
          </p:nvPr>
        </p:nvSpPr>
        <p:spPr>
          <a:xfrm>
            <a:off x="684212" y="347950"/>
            <a:ext cx="9796975" cy="1333365"/>
          </a:xfrm>
        </p:spPr>
        <p:txBody>
          <a:bodyPr>
            <a:normAutofit fontScale="90000"/>
          </a:bodyPr>
          <a:lstStyle/>
          <a:p>
            <a:r>
              <a:rPr lang="en-US" b="1" dirty="0"/>
              <a:t>Hybrid neural network for lane detection </a:t>
            </a:r>
            <a:br>
              <a:rPr lang="en-US" dirty="0"/>
            </a:br>
            <a:endParaRPr lang="en-US" dirty="0"/>
          </a:p>
        </p:txBody>
      </p:sp>
      <p:sp>
        <p:nvSpPr>
          <p:cNvPr id="3" name="İçerik Yer Tutucusu 2">
            <a:extLst>
              <a:ext uri="{FF2B5EF4-FFF2-40B4-BE49-F238E27FC236}">
                <a16:creationId xmlns:a16="http://schemas.microsoft.com/office/drawing/2014/main" id="{47CE6A71-6AFD-4B5A-8DD2-ABA75D010F16}"/>
              </a:ext>
            </a:extLst>
          </p:cNvPr>
          <p:cNvSpPr>
            <a:spLocks noGrp="1"/>
          </p:cNvSpPr>
          <p:nvPr>
            <p:ph idx="1"/>
          </p:nvPr>
        </p:nvSpPr>
        <p:spPr>
          <a:xfrm>
            <a:off x="684212" y="2573594"/>
            <a:ext cx="8534400" cy="3615267"/>
          </a:xfrm>
        </p:spPr>
        <p:txBody>
          <a:bodyPr anchor="t"/>
          <a:lstStyle/>
          <a:p>
            <a:pPr>
              <a:buFont typeface="Wingdings" panose="05000000000000000000" pitchFamily="2" charset="2"/>
              <a:buChar char="v"/>
            </a:pPr>
            <a:r>
              <a:rPr lang="en-US" b="1" dirty="0">
                <a:solidFill>
                  <a:schemeClr val="tx1"/>
                </a:solidFill>
              </a:rPr>
              <a:t>(system overview)</a:t>
            </a:r>
          </a:p>
          <a:p>
            <a:pPr>
              <a:buFont typeface="Wingdings" panose="05000000000000000000" pitchFamily="2" charset="2"/>
              <a:buChar char="v"/>
            </a:pPr>
            <a:r>
              <a:rPr lang="en-US" b="1" dirty="0">
                <a:solidFill>
                  <a:schemeClr val="tx1"/>
                </a:solidFill>
              </a:rPr>
              <a:t>convolutional neural network (CNN) and recurrent neural network (RNN) are Combined together to achieve the lane detection</a:t>
            </a:r>
          </a:p>
          <a:p>
            <a:pPr>
              <a:buFont typeface="Wingdings" panose="05000000000000000000" pitchFamily="2" charset="2"/>
              <a:buChar char="v"/>
            </a:pPr>
            <a:r>
              <a:rPr lang="en-US" b="1" dirty="0">
                <a:solidFill>
                  <a:schemeClr val="tx1"/>
                </a:solidFill>
              </a:rPr>
              <a:t>CNN + RNN are trained as end-to-end network </a:t>
            </a:r>
          </a:p>
          <a:p>
            <a:pPr>
              <a:buFont typeface="Wingdings" panose="05000000000000000000" pitchFamily="2" charset="2"/>
              <a:buChar char="v"/>
            </a:pPr>
            <a:r>
              <a:rPr lang="en-US" b="1" dirty="0">
                <a:solidFill>
                  <a:schemeClr val="tx1"/>
                </a:solidFill>
              </a:rPr>
              <a:t>CNN abstracts features and reduces the size of the input </a:t>
            </a:r>
          </a:p>
          <a:p>
            <a:pPr>
              <a:buFont typeface="Wingdings" panose="05000000000000000000" pitchFamily="2" charset="2"/>
              <a:buChar char="v"/>
            </a:pPr>
            <a:r>
              <a:rPr lang="en-US" b="1" dirty="0">
                <a:solidFill>
                  <a:schemeClr val="tx1"/>
                </a:solidFill>
              </a:rPr>
              <a:t>RNN predicts the current frame/image by using multiple previous frames of the driving scenes.</a:t>
            </a:r>
          </a:p>
        </p:txBody>
      </p:sp>
    </p:spTree>
    <p:extLst>
      <p:ext uri="{BB962C8B-B14F-4D97-AF65-F5344CB8AC3E}">
        <p14:creationId xmlns:p14="http://schemas.microsoft.com/office/powerpoint/2010/main" val="149337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FB0852-2BEF-4252-93C5-1B7750420E2E}"/>
              </a:ext>
            </a:extLst>
          </p:cNvPr>
          <p:cNvSpPr>
            <a:spLocks noGrp="1"/>
          </p:cNvSpPr>
          <p:nvPr>
            <p:ph type="title"/>
          </p:nvPr>
        </p:nvSpPr>
        <p:spPr>
          <a:xfrm>
            <a:off x="720648" y="406945"/>
            <a:ext cx="10750704" cy="1107223"/>
          </a:xfrm>
        </p:spPr>
        <p:txBody>
          <a:bodyPr>
            <a:normAutofit/>
          </a:bodyPr>
          <a:lstStyle/>
          <a:p>
            <a:r>
              <a:rPr lang="en-US" sz="3200" b="1" dirty="0">
                <a:effectLst/>
                <a:latin typeface="Times New Roman" panose="02020603050405020304" pitchFamily="18" charset="0"/>
                <a:ea typeface="Times New Roman" panose="02020603050405020304" pitchFamily="18" charset="0"/>
              </a:rPr>
              <a:t> </a:t>
            </a:r>
            <a:r>
              <a:rPr lang="en-US" sz="3200" b="1" dirty="0">
                <a:effectLst/>
                <a:ea typeface="Times New Roman" panose="02020603050405020304" pitchFamily="18" charset="0"/>
              </a:rPr>
              <a:t>Network architecture of the model</a:t>
            </a:r>
            <a:endParaRPr lang="en-US" sz="5400" b="1" dirty="0"/>
          </a:p>
        </p:txBody>
      </p:sp>
      <p:pic>
        <p:nvPicPr>
          <p:cNvPr id="5" name="İçerik Yer Tutucusu 4">
            <a:extLst>
              <a:ext uri="{FF2B5EF4-FFF2-40B4-BE49-F238E27FC236}">
                <a16:creationId xmlns:a16="http://schemas.microsoft.com/office/drawing/2014/main" id="{29CBEC23-26BC-4D29-BA29-556811FF0722}"/>
              </a:ext>
            </a:extLst>
          </p:cNvPr>
          <p:cNvPicPr>
            <a:picLocks noGrp="1" noChangeAspect="1"/>
          </p:cNvPicPr>
          <p:nvPr>
            <p:ph idx="1"/>
          </p:nvPr>
        </p:nvPicPr>
        <p:blipFill>
          <a:blip r:embed="rId2"/>
          <a:stretch>
            <a:fillRect/>
          </a:stretch>
        </p:blipFill>
        <p:spPr>
          <a:xfrm>
            <a:off x="1166568" y="1792445"/>
            <a:ext cx="9858863" cy="36698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9353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363A08-21D5-46E1-B41B-71E3F89AD257}"/>
              </a:ext>
            </a:extLst>
          </p:cNvPr>
          <p:cNvSpPr>
            <a:spLocks noGrp="1"/>
          </p:cNvSpPr>
          <p:nvPr>
            <p:ph type="title"/>
          </p:nvPr>
        </p:nvSpPr>
        <p:spPr>
          <a:xfrm>
            <a:off x="684212" y="298790"/>
            <a:ext cx="10927685" cy="1507067"/>
          </a:xfrm>
        </p:spPr>
        <p:txBody>
          <a:bodyPr>
            <a:normAutofit/>
          </a:bodyPr>
          <a:lstStyle/>
          <a:p>
            <a:r>
              <a:rPr lang="en-US" sz="3200" b="1" dirty="0">
                <a:effectLst/>
                <a:ea typeface="Times New Roman" panose="02020603050405020304" pitchFamily="18" charset="0"/>
              </a:rPr>
              <a:t>Basic structure of the CNN with encoder - decoder parts</a:t>
            </a:r>
            <a:endParaRPr lang="en-US" sz="5400" b="1" dirty="0"/>
          </a:p>
        </p:txBody>
      </p:sp>
      <p:pic>
        <p:nvPicPr>
          <p:cNvPr id="4" name="İçerik Yer Tutucusu 3" descr="Illustration of the encoder-decoder architecture. An encoder downsizes... |  Download Scientific Diagram">
            <a:extLst>
              <a:ext uri="{FF2B5EF4-FFF2-40B4-BE49-F238E27FC236}">
                <a16:creationId xmlns:a16="http://schemas.microsoft.com/office/drawing/2014/main" id="{1E37AA82-9ADB-4C86-81C6-56CD6734F9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8834" y="1805857"/>
            <a:ext cx="8231696" cy="42901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1503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4BD30CE-BC69-44B0-8E73-71CE7F6A18D6}"/>
              </a:ext>
            </a:extLst>
          </p:cNvPr>
          <p:cNvSpPr>
            <a:spLocks noGrp="1"/>
          </p:cNvSpPr>
          <p:nvPr>
            <p:ph type="title"/>
          </p:nvPr>
        </p:nvSpPr>
        <p:spPr>
          <a:xfrm>
            <a:off x="688319" y="485603"/>
            <a:ext cx="10815362" cy="1507067"/>
          </a:xfrm>
        </p:spPr>
        <p:txBody>
          <a:bodyPr>
            <a:normAutofit fontScale="90000"/>
          </a:bodyPr>
          <a:lstStyle/>
          <a:p>
            <a:r>
              <a:rPr lang="en-US" b="1" i="1" dirty="0">
                <a:effectLst/>
                <a:ea typeface="Times New Roman" panose="02020603050405020304" pitchFamily="18" charset="0"/>
              </a:rPr>
              <a:t>network design of </a:t>
            </a:r>
            <a:r>
              <a:rPr lang="en-US" b="1" i="1" dirty="0" err="1">
                <a:effectLst/>
                <a:ea typeface="Times New Roman" panose="02020603050405020304" pitchFamily="18" charset="0"/>
              </a:rPr>
              <a:t>UNet-ConvLSTM</a:t>
            </a:r>
            <a:r>
              <a:rPr lang="en-US" b="1" i="1" dirty="0">
                <a:effectLst/>
                <a:ea typeface="Times New Roman" panose="02020603050405020304" pitchFamily="18" charset="0"/>
              </a:rPr>
              <a:t> and network design of </a:t>
            </a:r>
            <a:r>
              <a:rPr lang="en-US" b="1" i="1" dirty="0" err="1">
                <a:effectLst/>
                <a:ea typeface="Times New Roman" panose="02020603050405020304" pitchFamily="18" charset="0"/>
              </a:rPr>
              <a:t>SegNet-ConvLSTM</a:t>
            </a:r>
            <a:br>
              <a:rPr lang="en-US" sz="1800" i="1" dirty="0">
                <a:solidFill>
                  <a:srgbClr val="44546A"/>
                </a:solidFill>
                <a:effectLst/>
                <a:latin typeface="Times New Roman" panose="02020603050405020304" pitchFamily="18" charset="0"/>
                <a:ea typeface="Times New Roman" panose="02020603050405020304" pitchFamily="18" charset="0"/>
              </a:rPr>
            </a:br>
            <a:endParaRPr lang="en-US" dirty="0"/>
          </a:p>
        </p:txBody>
      </p:sp>
      <p:pic>
        <p:nvPicPr>
          <p:cNvPr id="4" name="Resim 3">
            <a:extLst>
              <a:ext uri="{FF2B5EF4-FFF2-40B4-BE49-F238E27FC236}">
                <a16:creationId xmlns:a16="http://schemas.microsoft.com/office/drawing/2014/main" id="{BCB83389-84E6-4BB5-92FF-8C13F81F0196}"/>
              </a:ext>
            </a:extLst>
          </p:cNvPr>
          <p:cNvPicPr>
            <a:picLocks noChangeAspect="1"/>
          </p:cNvPicPr>
          <p:nvPr/>
        </p:nvPicPr>
        <p:blipFill>
          <a:blip r:embed="rId2"/>
          <a:stretch>
            <a:fillRect/>
          </a:stretch>
        </p:blipFill>
        <p:spPr>
          <a:xfrm>
            <a:off x="2145643" y="1668055"/>
            <a:ext cx="7096679" cy="44251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1879735"/>
      </p:ext>
    </p:extLst>
  </p:cSld>
  <p:clrMapOvr>
    <a:masterClrMapping/>
  </p:clrMapOvr>
</p:sld>
</file>

<file path=ppt/theme/theme1.xml><?xml version="1.0" encoding="utf-8"?>
<a:theme xmlns:a="http://schemas.openxmlformats.org/drawingml/2006/main" name="Dilim">
  <a:themeElements>
    <a:clrScheme name="Dilim">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Dilim">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lim">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551</TotalTime>
  <Words>1194</Words>
  <Application>Microsoft Office PowerPoint</Application>
  <PresentationFormat>Geniş ekran</PresentationFormat>
  <Paragraphs>132</Paragraphs>
  <Slides>42</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42</vt:i4>
      </vt:variant>
    </vt:vector>
  </HeadingPairs>
  <TitlesOfParts>
    <vt:vector size="50" baseType="lpstr">
      <vt:lpstr>Arial</vt:lpstr>
      <vt:lpstr>Cambria Math</vt:lpstr>
      <vt:lpstr>Century Gothic</vt:lpstr>
      <vt:lpstr>Lato</vt:lpstr>
      <vt:lpstr>Times New Roman</vt:lpstr>
      <vt:lpstr>Wingdings</vt:lpstr>
      <vt:lpstr>Wingdings 3</vt:lpstr>
      <vt:lpstr>Dilim</vt:lpstr>
      <vt:lpstr>Lane detection by using hybrid neural networks RNN+CNN and conventional </vt:lpstr>
      <vt:lpstr>lane detection</vt:lpstr>
      <vt:lpstr>overview</vt:lpstr>
      <vt:lpstr>What is CNN and how it works?</vt:lpstr>
      <vt:lpstr>What is RNN and how it works</vt:lpstr>
      <vt:lpstr>Hybrid neural network for lane detection  </vt:lpstr>
      <vt:lpstr> Network architecture of the model</vt:lpstr>
      <vt:lpstr>Basic structure of the CNN with encoder - decoder parts</vt:lpstr>
      <vt:lpstr>network design of UNet-ConvLSTM and network design of SegNet-ConvLSTM </vt:lpstr>
      <vt:lpstr>Limitations of the system</vt:lpstr>
      <vt:lpstr>Results</vt:lpstr>
      <vt:lpstr>Hough transform and lane detection</vt:lpstr>
      <vt:lpstr>Hough Transform</vt:lpstr>
      <vt:lpstr>Hough Transform</vt:lpstr>
      <vt:lpstr>Hough Transform: Concept</vt:lpstr>
      <vt:lpstr>Hough Transform: Concept</vt:lpstr>
      <vt:lpstr>Hough Transform: Concept</vt:lpstr>
      <vt:lpstr>Hough Transform: Concept</vt:lpstr>
      <vt:lpstr>Hough Transform: Concept</vt:lpstr>
      <vt:lpstr>Hough Transform: Concept</vt:lpstr>
      <vt:lpstr>Line Detection Algorithm </vt:lpstr>
      <vt:lpstr>Line Detection Algorithm </vt:lpstr>
      <vt:lpstr>Multiple Line Detection</vt:lpstr>
      <vt:lpstr>Better Result</vt:lpstr>
      <vt:lpstr>Batter Result</vt:lpstr>
      <vt:lpstr>Batter Result</vt:lpstr>
      <vt:lpstr>Batter Result</vt:lpstr>
      <vt:lpstr>Results</vt:lpstr>
      <vt:lpstr>Issues in Hough Transform</vt:lpstr>
      <vt:lpstr>Code Implementation</vt:lpstr>
      <vt:lpstr>Conclusion</vt:lpstr>
      <vt:lpstr>Curve fitting</vt:lpstr>
      <vt:lpstr>Curve fitting</vt:lpstr>
      <vt:lpstr>Curve fitting</vt:lpstr>
      <vt:lpstr>Curve fitting</vt:lpstr>
      <vt:lpstr>Curve fitting</vt:lpstr>
      <vt:lpstr>Curve fitting</vt:lpstr>
      <vt:lpstr>Curve fitting</vt:lpstr>
      <vt:lpstr>Curve fitting</vt:lpstr>
      <vt:lpstr>Comparison between deep learning and conventional methods</vt:lpstr>
      <vt:lpstr>Comparison between deep learning and conventional methods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detection by using hybrid neural networks  RNN+CNN</dc:title>
  <dc:creator>ibrahim ahmethan</dc:creator>
  <cp:lastModifiedBy>ibrahim ahmethan</cp:lastModifiedBy>
  <cp:revision>5</cp:revision>
  <dcterms:created xsi:type="dcterms:W3CDTF">2022-04-29T10:09:07Z</dcterms:created>
  <dcterms:modified xsi:type="dcterms:W3CDTF">2022-05-06T21:09:16Z</dcterms:modified>
</cp:coreProperties>
</file>